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6" r:id="rId1"/>
  </p:sldMasterIdLst>
  <p:notesMasterIdLst>
    <p:notesMasterId r:id="rId40"/>
  </p:notesMasterIdLst>
  <p:sldIdLst>
    <p:sldId id="282" r:id="rId2"/>
    <p:sldId id="257" r:id="rId3"/>
    <p:sldId id="271" r:id="rId4"/>
    <p:sldId id="286" r:id="rId5"/>
    <p:sldId id="283" r:id="rId6"/>
    <p:sldId id="284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300" r:id="rId15"/>
    <p:sldId id="301" r:id="rId16"/>
    <p:sldId id="302" r:id="rId17"/>
    <p:sldId id="309" r:id="rId18"/>
    <p:sldId id="311" r:id="rId19"/>
    <p:sldId id="312" r:id="rId20"/>
    <p:sldId id="313" r:id="rId21"/>
    <p:sldId id="314" r:id="rId22"/>
    <p:sldId id="319" r:id="rId23"/>
    <p:sldId id="318" r:id="rId24"/>
    <p:sldId id="330" r:id="rId25"/>
    <p:sldId id="333" r:id="rId26"/>
    <p:sldId id="334" r:id="rId27"/>
    <p:sldId id="336" r:id="rId28"/>
    <p:sldId id="337" r:id="rId29"/>
    <p:sldId id="339" r:id="rId30"/>
    <p:sldId id="341" r:id="rId31"/>
    <p:sldId id="356" r:id="rId32"/>
    <p:sldId id="340" r:id="rId33"/>
    <p:sldId id="343" r:id="rId34"/>
    <p:sldId id="357" r:id="rId35"/>
    <p:sldId id="350" r:id="rId36"/>
    <p:sldId id="351" r:id="rId37"/>
    <p:sldId id="344" r:id="rId38"/>
    <p:sldId id="34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DCC3A7-2788-336F-9E28-22A1FEB233B0}" name="Sanja Janićević" initials="SJ" userId="Sanja Janićević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Janićević" initials="SJ" lastIdx="1" clrIdx="0">
    <p:extLst>
      <p:ext uri="{19B8F6BF-5375-455C-9EA6-DF929625EA0E}">
        <p15:presenceInfo xmlns:p15="http://schemas.microsoft.com/office/powerpoint/2012/main" userId="Sanja Janić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4B-D096-4D8F-935D-E941B3ED32F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1D23-0ABD-4AA3-8796-D3115730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6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71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0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E13B-1D3D-48B4-AB74-C9B14E48647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C66A-BDCB-41F0-A6F1-4D8E6EB94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1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0.png"/><Relationship Id="rId10" Type="http://schemas.openxmlformats.org/officeDocument/2006/relationships/image" Target="../media/image63.png"/><Relationship Id="rId4" Type="http://schemas.openxmlformats.org/officeDocument/2006/relationships/image" Target="../media/image570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4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6.png"/><Relationship Id="rId5" Type="http://schemas.openxmlformats.org/officeDocument/2006/relationships/image" Target="../media/image21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B4BD6-E703-46AE-AE23-3E19499CB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FFFFFF"/>
                </a:solidFill>
              </a:rPr>
              <a:t>Кинематика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B5A980D-3DB7-469A-9637-B537AE53D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226" y="6444780"/>
            <a:ext cx="7304152" cy="1117687"/>
          </a:xfrm>
        </p:spPr>
        <p:txBody>
          <a:bodyPr>
            <a:normAutofit/>
          </a:bodyPr>
          <a:lstStyle/>
          <a:p>
            <a:r>
              <a:rPr lang="sr-Cyrl-RS" dirty="0"/>
              <a:t>Др Сања Јанићевић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8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82" y="999007"/>
            <a:ext cx="8080103" cy="108093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Убрзање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2B4B7-9B09-40CF-B918-FEC4CE5BB6A1}"/>
              </a:ext>
            </a:extLst>
          </p:cNvPr>
          <p:cNvSpPr txBox="1"/>
          <p:nvPr/>
        </p:nvSpPr>
        <p:spPr>
          <a:xfrm>
            <a:off x="166255" y="2053834"/>
            <a:ext cx="3158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Cyrl-RS" b="1" i="0" dirty="0">
                <a:solidFill>
                  <a:srgbClr val="FFC000"/>
                </a:solidFill>
                <a:effectLst/>
              </a:rPr>
              <a:t>Криволинијско кретање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05681-144D-4832-850C-1A6E9BE9826A}"/>
              </a:ext>
            </a:extLst>
          </p:cNvPr>
          <p:cNvSpPr txBox="1"/>
          <p:nvPr/>
        </p:nvSpPr>
        <p:spPr>
          <a:xfrm>
            <a:off x="166255" y="2569265"/>
            <a:ext cx="579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effectLst/>
              </a:rPr>
              <a:t>При криволинијском кретању брзина тела има правац тангенте на путању, па у току кретања долази промене правца вектора брзине. Према томе и ако је при криволинијском кретању интензитет брзине сталан, убрзање криволинијског кретања је различито од нуле. Узрок овог убрзања је промена брзине по правцу.</a:t>
            </a:r>
          </a:p>
        </p:txBody>
      </p:sp>
      <p:pic>
        <p:nvPicPr>
          <p:cNvPr id="11266" name="Picture 2" descr="ubrzanje 4">
            <a:extLst>
              <a:ext uri="{FF2B5EF4-FFF2-40B4-BE49-F238E27FC236}">
                <a16:creationId xmlns:a16="http://schemas.microsoft.com/office/drawing/2014/main" id="{A0EF5346-81FB-4780-8A22-BF717CF4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9" y="4469690"/>
            <a:ext cx="4824455" cy="21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4560399-FC42-4CA8-B6D5-3D42B7FFD4A4}"/>
              </a:ext>
            </a:extLst>
          </p:cNvPr>
          <p:cNvSpPr txBox="1"/>
          <p:nvPr/>
        </p:nvSpPr>
        <p:spPr>
          <a:xfrm>
            <a:off x="6428510" y="2396837"/>
            <a:ext cx="5597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effectLst/>
              </a:rPr>
              <a:t>Да би одредили убрзање потребно је да одредимо промену брзине.</a:t>
            </a:r>
          </a:p>
        </p:txBody>
      </p:sp>
      <p:pic>
        <p:nvPicPr>
          <p:cNvPr id="11309" name="Picture 45" descr="ubrzanje 5">
            <a:extLst>
              <a:ext uri="{FF2B5EF4-FFF2-40B4-BE49-F238E27FC236}">
                <a16:creationId xmlns:a16="http://schemas.microsoft.com/office/drawing/2014/main" id="{BC0DB572-BA62-4C63-82BC-D93576E3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10" y="3385651"/>
            <a:ext cx="5597235" cy="24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95A5FE-81A7-4227-865C-EBCBEDC5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253" y="3500583"/>
            <a:ext cx="1616363" cy="8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54" y="774139"/>
            <a:ext cx="8080103" cy="108093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Убрзање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1B0C1-44C5-454F-9D55-A4EE267621F2}"/>
              </a:ext>
            </a:extLst>
          </p:cNvPr>
          <p:cNvSpPr txBox="1"/>
          <p:nvPr/>
        </p:nvSpPr>
        <p:spPr>
          <a:xfrm>
            <a:off x="170872" y="2115961"/>
            <a:ext cx="1185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Вектор убрзања може да се разложи на две компоненте</a:t>
            </a:r>
            <a:r>
              <a:rPr lang="en-US" dirty="0"/>
              <a:t>:</a:t>
            </a:r>
          </a:p>
          <a:p>
            <a:r>
              <a:rPr lang="ru-RU" dirty="0"/>
              <a:t>компонента у правцу тангенте и компонента нормална на тангенту (усмерена ка центру путање)</a:t>
            </a:r>
            <a:endParaRPr lang="en-US" dirty="0"/>
          </a:p>
        </p:txBody>
      </p:sp>
      <p:pic>
        <p:nvPicPr>
          <p:cNvPr id="12290" name="Picture 2" descr="ubrzanje 6">
            <a:extLst>
              <a:ext uri="{FF2B5EF4-FFF2-40B4-BE49-F238E27FC236}">
                <a16:creationId xmlns:a16="http://schemas.microsoft.com/office/drawing/2014/main" id="{9CE82EAB-A878-437F-AA10-D1B531FA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4" y="3109501"/>
            <a:ext cx="5726835" cy="23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824C20-BB16-4F9C-8988-1AB71374D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668" y="2046054"/>
            <a:ext cx="54679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7F11777-7C83-472F-A0C5-7FCEFC01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09501"/>
            <a:ext cx="546792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тангенцијално убрзање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јавља се када се мења интензитет брзине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sr-Cyrl-RS" altLang="en-U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нормално убрзање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јавља се када се мења правац брзине (односно правац кретања)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Када убрзање нема тангенцијалну компоненту кретање је равномерно кружно (кретање по кружној путањи брзином сталног интензитета).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Када убрзање нема нормалну компоненту кретање је праволинијско.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71F3B3-75C8-46F2-9907-848A1569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46" y="4254614"/>
            <a:ext cx="1590675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50883F-A363-492D-A570-3E3C16BBB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918" y="4039848"/>
            <a:ext cx="1447800" cy="561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3BDD32-A688-4B5F-8F9D-D295B8F5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18" y="460182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" y="690088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 и равномерно променљиво праволинијско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1EFAC-7473-49F0-89D5-DCF5CF16C5EB}"/>
                  </a:ext>
                </a:extLst>
              </p:cNvPr>
              <p:cNvSpPr txBox="1"/>
              <p:nvPr/>
            </p:nvSpPr>
            <p:spPr>
              <a:xfrm>
                <a:off x="120072" y="2000056"/>
                <a:ext cx="11951856" cy="1951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Тело се креће </a:t>
                </a:r>
                <a:r>
                  <a:rPr lang="ru-RU" dirty="0">
                    <a:solidFill>
                      <a:srgbClr val="FFC000"/>
                    </a:solidFill>
                  </a:rPr>
                  <a:t>равномерно праволинијски</a:t>
                </a:r>
                <a:r>
                  <a:rPr lang="ru-RU" dirty="0"/>
                  <a:t> ако по правој путањи прелази једнаке путеве у једнаким временским интервалима.</a:t>
                </a:r>
              </a:p>
              <a:p>
                <a:r>
                  <a:rPr lang="ru-RU" dirty="0"/>
                  <a:t>Код равномерног праволинијског кретања вектор брзине има увек исти правац и исти интензитет, док је убрзање једнако нули.</a:t>
                </a:r>
              </a:p>
              <a:p>
                <a:r>
                  <a:rPr lang="ru-RU" dirty="0"/>
                  <a:t>Интензитет тренутне брзине једнак је средњој брзини.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1EFAC-7473-49F0-89D5-DCF5CF16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" y="2000056"/>
                <a:ext cx="11951856" cy="1951625"/>
              </a:xfrm>
              <a:prstGeom prst="rect">
                <a:avLst/>
              </a:prstGeom>
              <a:blipFill>
                <a:blip r:embed="rId2"/>
                <a:stretch>
                  <a:fillRect l="-459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984D1977-B440-4DC8-83FC-BDFD2BC8AF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57" y="3595686"/>
            <a:ext cx="3177654" cy="2423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64E7D-78EE-460C-BC48-26781249F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2851" y="3539052"/>
            <a:ext cx="3385469" cy="2536691"/>
          </a:xfrm>
          <a:prstGeom prst="rect">
            <a:avLst/>
          </a:pr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4" name="Picture 2" descr="kretanje 1">
            <a:extLst>
              <a:ext uri="{FF2B5EF4-FFF2-40B4-BE49-F238E27FC236}">
                <a16:creationId xmlns:a16="http://schemas.microsoft.com/office/drawing/2014/main" id="{8CF3F35A-894A-4886-9B7A-F53D9672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" y="4567024"/>
            <a:ext cx="4613045" cy="15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4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6" name="Picture 60" descr="grafik5">
            <a:extLst>
              <a:ext uri="{FF2B5EF4-FFF2-40B4-BE49-F238E27FC236}">
                <a16:creationId xmlns:a16="http://schemas.microsoft.com/office/drawing/2014/main" id="{6F05A99E-A9C9-4253-9B74-542D92FB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90" y="2905706"/>
            <a:ext cx="3663738" cy="2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 и равномерно променљиво праволинијско кретање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9D944-72FE-4642-AA82-7E3F7434DB95}"/>
              </a:ext>
            </a:extLst>
          </p:cNvPr>
          <p:cNvSpPr txBox="1"/>
          <p:nvPr/>
        </p:nvSpPr>
        <p:spPr>
          <a:xfrm>
            <a:off x="237072" y="2228785"/>
            <a:ext cx="1205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C000"/>
                </a:solidFill>
              </a:rPr>
              <a:t>Равномерно променљиво праволинијско кретање </a:t>
            </a:r>
            <a:r>
              <a:rPr lang="ru-RU" sz="1800" dirty="0"/>
              <a:t>– кретање по правој линији са константним убрзањем.</a:t>
            </a:r>
            <a:endParaRPr lang="en-US" dirty="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6B79B0F4-5EF9-48D0-B8E1-77DBBE7D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78" y="5779111"/>
            <a:ext cx="32245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dirty="0"/>
              <a:t>убрзано </a:t>
            </a:r>
          </a:p>
          <a:p>
            <a:pPr algn="ctr"/>
            <a:r>
              <a:rPr lang="sr-Cyrl-RS" dirty="0"/>
              <a:t>са почетном брзином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BE379E7-8311-47C0-96AE-1E371DA41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87580"/>
              </p:ext>
            </p:extLst>
          </p:nvPr>
        </p:nvGraphicFramePr>
        <p:xfrm>
          <a:off x="9966036" y="3183388"/>
          <a:ext cx="1497763" cy="48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6" r:id="rId4" imgW="685800" imgH="228600" progId="Equation.3">
                  <p:embed/>
                </p:oleObj>
              </mc:Choice>
              <mc:Fallback>
                <p:oleObj r:id="rId4" imgW="6858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6036" y="3183388"/>
                        <a:ext cx="1497763" cy="489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78" name="Picture 42" descr="grafik 3">
            <a:extLst>
              <a:ext uri="{FF2B5EF4-FFF2-40B4-BE49-F238E27FC236}">
                <a16:creationId xmlns:a16="http://schemas.microsoft.com/office/drawing/2014/main" id="{9921459D-04DD-434B-8514-69393D32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2" y="2899520"/>
            <a:ext cx="3663738" cy="26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0" name="Picture 44" descr="grafik 4">
            <a:extLst>
              <a:ext uri="{FF2B5EF4-FFF2-40B4-BE49-F238E27FC236}">
                <a16:creationId xmlns:a16="http://schemas.microsoft.com/office/drawing/2014/main" id="{0E6AD543-3E02-4F52-9F45-2C7CFF51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66" y="2899520"/>
            <a:ext cx="3663738" cy="26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31D168-8CF5-45CC-AAC4-87E6A738E910}"/>
              </a:ext>
            </a:extLst>
          </p:cNvPr>
          <p:cNvSpPr txBox="1"/>
          <p:nvPr/>
        </p:nvSpPr>
        <p:spPr>
          <a:xfrm>
            <a:off x="8350383" y="5768155"/>
            <a:ext cx="36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dirty="0"/>
              <a:t>у</a:t>
            </a:r>
            <a:r>
              <a:rPr lang="sr-Cyrl-RS" b="0" i="0" dirty="0">
                <a:effectLst/>
              </a:rPr>
              <a:t>спорено </a:t>
            </a:r>
          </a:p>
          <a:p>
            <a:pPr algn="ctr"/>
            <a:r>
              <a:rPr lang="sr-Cyrl-RS" b="0" i="0" dirty="0">
                <a:effectLst/>
              </a:rPr>
              <a:t>са почетном брзином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B4460A3E-EC4C-4844-9E4A-87DAD9BE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20" y="5779112"/>
            <a:ext cx="29839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dirty="0"/>
              <a:t>убрзано </a:t>
            </a:r>
          </a:p>
          <a:p>
            <a:pPr algn="ctr"/>
            <a:r>
              <a:rPr lang="sr-Cyrl-RS" dirty="0"/>
              <a:t>без почетне брзине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A9ED4DE-3DE1-4085-99F2-7659A3E70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87296"/>
              </p:ext>
            </p:extLst>
          </p:nvPr>
        </p:nvGraphicFramePr>
        <p:xfrm>
          <a:off x="5680363" y="4900215"/>
          <a:ext cx="1590033" cy="49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7" r:id="rId8" imgW="685800" imgH="228600" progId="Equation.3">
                  <p:embed/>
                </p:oleObj>
              </mc:Choice>
              <mc:Fallback>
                <p:oleObj r:id="rId8" imgW="6858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363" y="4900215"/>
                        <a:ext cx="1590033" cy="499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C2215D-56B9-4024-AFE7-8377E3EAF0C2}"/>
              </a:ext>
            </a:extLst>
          </p:cNvPr>
          <p:cNvSpPr/>
          <p:nvPr/>
        </p:nvSpPr>
        <p:spPr>
          <a:xfrm>
            <a:off x="10474036" y="5301673"/>
            <a:ext cx="665019" cy="184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 и равномерно променљиво праволинијско кретање</a:t>
            </a:r>
            <a:endParaRPr lang="en-US" dirty="0"/>
          </a:p>
        </p:txBody>
      </p:sp>
      <p:pic>
        <p:nvPicPr>
          <p:cNvPr id="6" name="Picture 5" descr="A picture containing object, clock, skiing, man&#10;&#10;Description automatically generated">
            <a:extLst>
              <a:ext uri="{FF2B5EF4-FFF2-40B4-BE49-F238E27FC236}">
                <a16:creationId xmlns:a16="http://schemas.microsoft.com/office/drawing/2014/main" id="{6AD17855-6C25-4D4C-9961-85A637797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 b="-5383"/>
          <a:stretch/>
        </p:blipFill>
        <p:spPr>
          <a:xfrm>
            <a:off x="518652" y="2161696"/>
            <a:ext cx="3666931" cy="371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89A9DDF0-88B3-4B5C-A0F1-4A8F59CCB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1"/>
          <a:stretch/>
        </p:blipFill>
        <p:spPr>
          <a:xfrm>
            <a:off x="4615310" y="2161696"/>
            <a:ext cx="6736184" cy="351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85F809-E6D7-47D5-9692-08A799970C06}"/>
                  </a:ext>
                </a:extLst>
              </p:cNvPr>
              <p:cNvSpPr txBox="1"/>
              <p:nvPr/>
            </p:nvSpPr>
            <p:spPr>
              <a:xfrm>
                <a:off x="8792374" y="5873163"/>
                <a:ext cx="215193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85F809-E6D7-47D5-9692-08A79997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74" y="5873163"/>
                <a:ext cx="215193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22DD5-1ED4-4ACC-8820-E6F5C7650C3A}"/>
                  </a:ext>
                </a:extLst>
              </p:cNvPr>
              <p:cNvSpPr txBox="1"/>
              <p:nvPr/>
            </p:nvSpPr>
            <p:spPr>
              <a:xfrm>
                <a:off x="1351315" y="5809812"/>
                <a:ext cx="19769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R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22DD5-1ED4-4ACC-8820-E6F5C765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15" y="5809812"/>
                <a:ext cx="197695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BEB6E9-D416-452D-8739-A5A6EA1D39AD}"/>
                  </a:ext>
                </a:extLst>
              </p:cNvPr>
              <p:cNvSpPr txBox="1"/>
              <p:nvPr/>
            </p:nvSpPr>
            <p:spPr>
              <a:xfrm>
                <a:off x="4785088" y="5809812"/>
                <a:ext cx="3221331" cy="872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r-Latn-R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BEB6E9-D416-452D-8739-A5A6EA1D3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88" y="5809812"/>
                <a:ext cx="3221331" cy="872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D0099F-D303-4343-946A-5D6D40E17F70}"/>
                  </a:ext>
                </a:extLst>
              </p:cNvPr>
              <p:cNvSpPr txBox="1"/>
              <p:nvPr/>
            </p:nvSpPr>
            <p:spPr>
              <a:xfrm>
                <a:off x="1148221" y="6336641"/>
                <a:ext cx="2564548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D0099F-D303-4343-946A-5D6D40E1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21" y="6336641"/>
                <a:ext cx="2564548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53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53">
            <a:extLst>
              <a:ext uri="{FF2B5EF4-FFF2-40B4-BE49-F238E27FC236}">
                <a16:creationId xmlns:a16="http://schemas.microsoft.com/office/drawing/2014/main" id="{AC898D3F-3F83-4169-920C-5CADA8AF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" name="Picture 55">
            <a:extLst>
              <a:ext uri="{FF2B5EF4-FFF2-40B4-BE49-F238E27FC236}">
                <a16:creationId xmlns:a16="http://schemas.microsoft.com/office/drawing/2014/main" id="{63C1F35E-B3D1-4700-852C-952665F47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2" name="Picture 57">
            <a:extLst>
              <a:ext uri="{FF2B5EF4-FFF2-40B4-BE49-F238E27FC236}">
                <a16:creationId xmlns:a16="http://schemas.microsoft.com/office/drawing/2014/main" id="{F1DC6BD9-5A06-49FF-834C-AAB1B2A48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83" name="Rectangle 59">
            <a:extLst>
              <a:ext uri="{FF2B5EF4-FFF2-40B4-BE49-F238E27FC236}">
                <a16:creationId xmlns:a16="http://schemas.microsoft.com/office/drawing/2014/main" id="{FE1F7F7B-B776-4829-AD02-28AA464C2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61">
            <a:extLst>
              <a:ext uri="{FF2B5EF4-FFF2-40B4-BE49-F238E27FC236}">
                <a16:creationId xmlns:a16="http://schemas.microsoft.com/office/drawing/2014/main" id="{4E61AAA8-FE5C-41FD-8346-674707AA5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3">
            <a:extLst>
              <a:ext uri="{FF2B5EF4-FFF2-40B4-BE49-F238E27FC236}">
                <a16:creationId xmlns:a16="http://schemas.microsoft.com/office/drawing/2014/main" id="{1EFD4CA4-0B47-41EC-B929-1B34BD20E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65">
            <a:extLst>
              <a:ext uri="{FF2B5EF4-FFF2-40B4-BE49-F238E27FC236}">
                <a16:creationId xmlns:a16="http://schemas.microsoft.com/office/drawing/2014/main" id="{9EDB4CB8-7384-4D26-8BFC-6B40DD421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87" name="Rectangle 67">
            <a:extLst>
              <a:ext uri="{FF2B5EF4-FFF2-40B4-BE49-F238E27FC236}">
                <a16:creationId xmlns:a16="http://schemas.microsoft.com/office/drawing/2014/main" id="{6BA0159E-9E2D-4ED0-84C8-1FBBCDA5D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69">
            <a:extLst>
              <a:ext uri="{FF2B5EF4-FFF2-40B4-BE49-F238E27FC236}">
                <a16:creationId xmlns:a16="http://schemas.microsoft.com/office/drawing/2014/main" id="{FC1427E2-DB23-41CD-83AE-67CD1B5F2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89" name="Rectangle 71">
            <a:extLst>
              <a:ext uri="{FF2B5EF4-FFF2-40B4-BE49-F238E27FC236}">
                <a16:creationId xmlns:a16="http://schemas.microsoft.com/office/drawing/2014/main" id="{41138628-C94F-4988-B727-7AFB751D8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 и равномерно променљиво праволинијско кретање</a:t>
            </a:r>
            <a:endParaRPr lang="en-US" sz="3400"/>
          </a:p>
        </p:txBody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234FB7E0-F5B5-4B92-A3AE-D3DA0235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able&#10;&#10;Description automatically generated">
            <a:extLst>
              <a:ext uri="{FF2B5EF4-FFF2-40B4-BE49-F238E27FC236}">
                <a16:creationId xmlns:a16="http://schemas.microsoft.com/office/drawing/2014/main" id="{EA0CBB9B-F1F2-418F-8C7D-523B0D2D6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930" y="3327262"/>
            <a:ext cx="6142436" cy="19041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23B50392-E4BA-42C9-8A56-C4F1DC950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107" y="1139659"/>
            <a:ext cx="6142440" cy="19041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8C3D37-6232-4F1D-BD95-4BA50B19D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5920" y="5478877"/>
            <a:ext cx="4516432" cy="5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9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0DB88380-CA6A-4F87-97D4-8F9094094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655" y="2000530"/>
                <a:ext cx="11471565" cy="1447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2286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У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вакууму</a:t>
                </a:r>
                <a:r>
                  <a:rPr lang="sr-Latn-RS" altLang="en-US" sz="1600" dirty="0"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сва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тела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падају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са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једнаким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убрзањем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без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обзира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на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њихову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тежину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и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величину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marL="0" marR="0" lvl="0" indent="2286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СЛОБОДНО ПАДАЊЕ -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кретање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које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се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врши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само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под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дејством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Земљине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теже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2286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sr-Latn-RS" altLang="en-US" sz="1600" dirty="0"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lvl="0" indent="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sr-Cyrl-RS" altLang="en-US" sz="1600" dirty="0">
                    <a:solidFill>
                      <a:srgbClr val="FFC000"/>
                    </a:solidFill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У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брзање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Земљине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теж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е</a:t>
                </a:r>
                <a:endParaRPr kumimoji="0" lang="sr-Cyrl-R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indent="-285750" defTabSz="914400">
                  <a:buFont typeface="Arial" panose="020B0604020202020204" pitchFamily="34" charset="0"/>
                  <a:buChar char="•"/>
                </a:pP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на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географској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ширини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45</a:t>
                </a:r>
                <a:r>
                  <a:rPr kumimoji="0" lang="en-US" altLang="en-US" sz="16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и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на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нивоу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мора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C000"/>
                        </a:solidFill>
                        <a:latin typeface="+mn-lt"/>
                      </a:rPr>
                      <m:t>𝑔</m:t>
                    </m:r>
                    <m:r>
                      <a:rPr lang="en-US" sz="1600" i="1" smtClean="0">
                        <a:solidFill>
                          <a:srgbClr val="FFC000"/>
                        </a:solidFill>
                        <a:latin typeface="+mn-lt"/>
                      </a:rPr>
                      <m:t>=9,81</m:t>
                    </m:r>
                    <m:f>
                      <m:fPr>
                        <m:ctrlPr>
                          <a:rPr lang="en-US" sz="1600" i="1">
                            <a:solidFill>
                              <a:srgbClr val="FFC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C000"/>
                            </a:solidFill>
                            <a:latin typeface="+mn-lt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rgbClr val="FFC000"/>
                                </a:solidFill>
                                <a:latin typeface="+mn-lt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C000"/>
                                </a:solidFill>
                                <a:latin typeface="+mn-lt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C000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Cyrl-RS" sz="1600" dirty="0">
                    <a:solidFill>
                      <a:schemeClr val="tx1"/>
                    </a:solidFill>
                    <a:latin typeface="+mn-lt"/>
                  </a:rPr>
                  <a:t> ,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на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половима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B0F0"/>
                        </a:solidFill>
                        <a:latin typeface="+mn-lt"/>
                      </a:rPr>
                      <m:t>𝑔</m:t>
                    </m:r>
                    <m:r>
                      <a:rPr lang="en-US" sz="1600" i="1" smtClean="0">
                        <a:solidFill>
                          <a:srgbClr val="00B0F0"/>
                        </a:solidFill>
                        <a:latin typeface="+mn-lt"/>
                      </a:rPr>
                      <m:t>=9,83</m:t>
                    </m:r>
                    <m:f>
                      <m:fPr>
                        <m:ctrlPr>
                          <a:rPr lang="en-US" sz="1600" i="1">
                            <a:solidFill>
                              <a:srgbClr val="00B0F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+mn-lt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rgbClr val="00B0F0"/>
                                </a:solidFill>
                                <a:latin typeface="+mn-lt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B0F0"/>
                                </a:solidFill>
                                <a:latin typeface="+mn-lt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B0F0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,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на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екватору</a:t>
                </a:r>
                <a:r>
                  <a:rPr kumimoji="0" lang="sr-Cyrl-R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92D050"/>
                        </a:solidFill>
                        <a:latin typeface="+mn-lt"/>
                      </a:rPr>
                      <m:t>𝑔</m:t>
                    </m:r>
                    <m:r>
                      <a:rPr lang="en-US" sz="1600" i="1" smtClean="0">
                        <a:solidFill>
                          <a:srgbClr val="92D050"/>
                        </a:solidFill>
                        <a:latin typeface="+mn-lt"/>
                      </a:rPr>
                      <m:t>=9,78</m:t>
                    </m:r>
                    <m:f>
                      <m:fPr>
                        <m:ctrlPr>
                          <a:rPr lang="en-US" sz="1600" i="1">
                            <a:solidFill>
                              <a:srgbClr val="92D05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92D050"/>
                            </a:solidFill>
                            <a:latin typeface="+mn-lt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rgbClr val="92D050"/>
                                </a:solidFill>
                                <a:latin typeface="+mn-lt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92D050"/>
                                </a:solidFill>
                                <a:latin typeface="+mn-lt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92D050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Cyrl-RS" sz="1600" dirty="0">
                    <a:latin typeface="+mn-lt"/>
                  </a:rPr>
                  <a:t> .</a:t>
                </a:r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0DB88380-CA6A-4F87-97D4-8F9094094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4655" y="2000530"/>
                <a:ext cx="11471565" cy="1447832"/>
              </a:xfrm>
              <a:prstGeom prst="rect">
                <a:avLst/>
              </a:prstGeom>
              <a:blipFill>
                <a:blip r:embed="rId2"/>
                <a:stretch>
                  <a:fillRect l="-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4009" y="832934"/>
                <a:ext cx="10236964" cy="1080938"/>
              </a:xfrm>
            </p:spPr>
            <p:txBody>
              <a:bodyPr>
                <a:normAutofit/>
              </a:bodyPr>
              <a:lstStyle/>
              <a:p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Кретање са убрзањем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</a:t>
                </a:r>
                <a:b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вертикални, хоризонтални и коси хитац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4009" y="832934"/>
                <a:ext cx="10236964" cy="1080938"/>
              </a:xfrm>
              <a:blipFill>
                <a:blip r:embed="rId3"/>
                <a:stretch>
                  <a:fillRect l="-1906" t="-14124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4">
            <a:extLst>
              <a:ext uri="{FF2B5EF4-FFF2-40B4-BE49-F238E27FC236}">
                <a16:creationId xmlns:a16="http://schemas.microsoft.com/office/drawing/2014/main" id="{CB405D89-491D-4850-973F-9AAB402ACBE8}"/>
              </a:ext>
            </a:extLst>
          </p:cNvPr>
          <p:cNvSpPr txBox="1"/>
          <p:nvPr/>
        </p:nvSpPr>
        <p:spPr bwMode="auto">
          <a:xfrm>
            <a:off x="4625685" y="3105605"/>
            <a:ext cx="849313" cy="3889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7A2F2D-A037-445F-9837-986E4065A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9" y="3452010"/>
            <a:ext cx="113779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Облик путање и начин кретања у пољу Земљине теже зависи од брзине коју тело има у почетном тренутку</a:t>
            </a:r>
          </a:p>
        </p:txBody>
      </p:sp>
      <p:pic>
        <p:nvPicPr>
          <p:cNvPr id="17534" name="Picture 126" descr="balistika | Hrvatska enciklopedija">
            <a:extLst>
              <a:ext uri="{FF2B5EF4-FFF2-40B4-BE49-F238E27FC236}">
                <a16:creationId xmlns:a16="http://schemas.microsoft.com/office/drawing/2014/main" id="{62C2E0A7-085F-461D-9174-16E65876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1" y="4242047"/>
            <a:ext cx="3358160" cy="22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36" name="Picture 128" descr="Kretanje hica - Wikiwand">
            <a:extLst>
              <a:ext uri="{FF2B5EF4-FFF2-40B4-BE49-F238E27FC236}">
                <a16:creationId xmlns:a16="http://schemas.microsoft.com/office/drawing/2014/main" id="{33741F77-1608-4052-A907-06AB6BF98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2" y="4168604"/>
            <a:ext cx="1974828" cy="26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A68962-0832-42E6-A875-A23DCA4B2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482" y="4242047"/>
            <a:ext cx="3879718" cy="22141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9F94785-B86D-4B42-BB70-88D3825FE321}"/>
              </a:ext>
            </a:extLst>
          </p:cNvPr>
          <p:cNvSpPr txBox="1"/>
          <p:nvPr/>
        </p:nvSpPr>
        <p:spPr>
          <a:xfrm>
            <a:off x="957449" y="3823433"/>
            <a:ext cx="105991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вертикални хитац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</a:t>
            </a:r>
            <a:r>
              <a:rPr kumimoji="0" lang="sr-Cyrl-R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хоризонтални хитац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</a:t>
            </a:r>
            <a:r>
              <a:rPr kumimoji="0" lang="sr-Cyrl-R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коси хитац</a:t>
            </a:r>
            <a:endParaRPr kumimoji="0" lang="sr-Cyrl-R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895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9BC668-7B92-45BE-8016-CC6FEA1A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98" b="3442"/>
          <a:stretch/>
        </p:blipFill>
        <p:spPr>
          <a:xfrm>
            <a:off x="1820945" y="5593875"/>
            <a:ext cx="3968355" cy="11221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</p:spPr>
            <p:txBody>
              <a:bodyPr>
                <a:normAutofit/>
              </a:bodyPr>
              <a:lstStyle/>
              <a:p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Кретање са убрзањем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вертикални, хоризонтални и коси хитац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  <a:blipFill>
                <a:blip r:embed="rId3"/>
                <a:stretch>
                  <a:fillRect l="-1906" t="-13559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F6557D-B4D3-478B-92B0-7747382DAADF}"/>
                  </a:ext>
                </a:extLst>
              </p:cNvPr>
              <p:cNvSpPr txBox="1"/>
              <p:nvPr/>
            </p:nvSpPr>
            <p:spPr>
              <a:xfrm>
                <a:off x="2040959" y="4176062"/>
                <a:ext cx="1283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𝒈𝒕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F6557D-B4D3-478B-92B0-7747382DA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59" y="4176062"/>
                <a:ext cx="1283941" cy="276999"/>
              </a:xfrm>
              <a:prstGeom prst="rect">
                <a:avLst/>
              </a:prstGeom>
              <a:blipFill>
                <a:blip r:embed="rId4"/>
                <a:stretch>
                  <a:fillRect l="-1429" r="-523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45D2F5-FAC5-4A53-BDCB-CACB03BA5422}"/>
                  </a:ext>
                </a:extLst>
              </p:cNvPr>
              <p:cNvSpPr txBox="1"/>
              <p:nvPr/>
            </p:nvSpPr>
            <p:spPr>
              <a:xfrm>
                <a:off x="2040959" y="4776226"/>
                <a:ext cx="1468222" cy="561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sSup>
                            <m:sSupPr>
                              <m:ctrlPr>
                                <a:rPr lang="sr-Latn-R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sr-Latn-R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sr-Latn-R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45D2F5-FAC5-4A53-BDCB-CACB03BA5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59" y="4776226"/>
                <a:ext cx="1468222" cy="561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55483-56E6-49B7-9C6F-F7093F3A1F81}"/>
                  </a:ext>
                </a:extLst>
              </p:cNvPr>
              <p:cNvSpPr txBox="1"/>
              <p:nvPr/>
            </p:nvSpPr>
            <p:spPr>
              <a:xfrm>
                <a:off x="105194" y="2167093"/>
                <a:ext cx="572961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b="1" i="0" dirty="0">
                    <a:solidFill>
                      <a:srgbClr val="FFC000"/>
                    </a:solidFill>
                    <a:effectLst/>
                  </a:rPr>
                  <a:t>Хитац наниже</a:t>
                </a:r>
                <a:r>
                  <a:rPr lang="ru-RU" sz="1600" b="0" i="0" dirty="0">
                    <a:solidFill>
                      <a:srgbClr val="FFC000"/>
                    </a:solidFill>
                    <a:effectLst/>
                  </a:rPr>
                  <a:t> </a:t>
                </a:r>
                <a:r>
                  <a:rPr lang="ru-RU" sz="1600" b="0" i="0" dirty="0">
                    <a:effectLst/>
                  </a:rPr>
                  <a:t>је кретање тела баченог са неке висине неком брзином усмереном вертикално наниже.</a:t>
                </a:r>
              </a:p>
              <a:p>
                <a:pPr algn="l"/>
                <a:r>
                  <a:rPr lang="ru-RU" sz="1600" b="0" i="0" dirty="0">
                    <a:effectLst/>
                  </a:rPr>
                  <a:t>Убрзање Земљине теже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1600" b="0" i="0" dirty="0">
                    <a:effectLst/>
                  </a:rPr>
                  <a:t> има исти смер као и почетна брзина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1600" b="0" i="1" baseline="-25000" dirty="0"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b="0" i="0" dirty="0">
                    <a:effectLst/>
                  </a:rPr>
                  <a:t> па је кретање убрзано.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55483-56E6-49B7-9C6F-F7093F3A1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4" y="2167093"/>
                <a:ext cx="5729619" cy="1077218"/>
              </a:xfrm>
              <a:prstGeom prst="rect">
                <a:avLst/>
              </a:prstGeom>
              <a:blipFill>
                <a:blip r:embed="rId6"/>
                <a:stretch>
                  <a:fillRect l="-532" t="-2260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hitac nanize">
            <a:extLst>
              <a:ext uri="{FF2B5EF4-FFF2-40B4-BE49-F238E27FC236}">
                <a16:creationId xmlns:a16="http://schemas.microsoft.com/office/drawing/2014/main" id="{5402EA7B-2C04-40B4-92FE-2CCE3B45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4" y="3672721"/>
            <a:ext cx="1640481" cy="30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obodan pad">
            <a:extLst>
              <a:ext uri="{FF2B5EF4-FFF2-40B4-BE49-F238E27FC236}">
                <a16:creationId xmlns:a16="http://schemas.microsoft.com/office/drawing/2014/main" id="{B4A77A2A-708C-47AD-AA53-C52C13F9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40" y="3684907"/>
            <a:ext cx="1775972" cy="30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12416-9B49-4036-9614-EE8BEDEBF6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35" t="10822" r="8552" b="9776"/>
          <a:stretch/>
        </p:blipFill>
        <p:spPr>
          <a:xfrm>
            <a:off x="8109215" y="5566170"/>
            <a:ext cx="3968355" cy="1173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65AC2C-C89C-40E9-AD98-E770FE7D3A5F}"/>
                  </a:ext>
                </a:extLst>
              </p:cNvPr>
              <p:cNvSpPr txBox="1"/>
              <p:nvPr/>
            </p:nvSpPr>
            <p:spPr>
              <a:xfrm>
                <a:off x="6096000" y="2139388"/>
                <a:ext cx="580967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solidFill>
                      <a:srgbClr val="FFC000"/>
                    </a:solidFill>
                  </a:rPr>
                  <a:t>Слободан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FFC000"/>
                    </a:solidFill>
                  </a:rPr>
                  <a:t>пад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/>
                  <a:t>– </a:t>
                </a:r>
                <a:r>
                  <a:rPr lang="en-US" sz="1600" dirty="0" err="1"/>
                  <a:t>равномерно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убрзано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праволинијско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кретање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без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почетне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брзине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усмерено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вертикално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наниже</a:t>
                </a:r>
                <a:r>
                  <a:rPr lang="en-US" sz="1600" dirty="0"/>
                  <a:t> у </a:t>
                </a:r>
                <a:r>
                  <a:rPr lang="en-US" sz="1600" dirty="0" err="1"/>
                  <a:t>пољу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Земљине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теже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тј</a:t>
                </a:r>
                <a:r>
                  <a:rPr lang="en-US" sz="1600" dirty="0"/>
                  <a:t>. </a:t>
                </a:r>
                <a:r>
                  <a:rPr lang="en-US" sz="1600" dirty="0" err="1"/>
                  <a:t>специјалан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случај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вертикалног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хица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наниже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за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који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је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испуњен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услов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65AC2C-C89C-40E9-AD98-E770FE7D3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9388"/>
                <a:ext cx="5809673" cy="1077218"/>
              </a:xfrm>
              <a:prstGeom prst="rect">
                <a:avLst/>
              </a:prstGeom>
              <a:blipFill>
                <a:blip r:embed="rId10"/>
                <a:stretch>
                  <a:fillRect l="-525" t="-2260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BA64-9991-498D-A4DE-2C503CBD165E}"/>
                  </a:ext>
                </a:extLst>
              </p:cNvPr>
              <p:cNvSpPr txBox="1"/>
              <p:nvPr/>
            </p:nvSpPr>
            <p:spPr>
              <a:xfrm>
                <a:off x="8192654" y="4129895"/>
                <a:ext cx="1306261" cy="12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𝒈𝒕</m:t>
                      </m:r>
                    </m:oMath>
                  </m:oMathPara>
                </a14:m>
                <a:endParaRPr lang="en-US" sz="1800" b="1" dirty="0"/>
              </a:p>
              <a:p>
                <a:endParaRPr lang="sr-Latn-R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sSup>
                            <m:sSupPr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BA64-9991-498D-A4DE-2C503CBD1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654" y="4129895"/>
                <a:ext cx="1306261" cy="12073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1A318B-1062-4858-8480-0FDBF2C31178}"/>
              </a:ext>
            </a:extLst>
          </p:cNvPr>
          <p:cNvCxnSpPr/>
          <p:nvPr/>
        </p:nvCxnSpPr>
        <p:spPr>
          <a:xfrm>
            <a:off x="5985448" y="2228850"/>
            <a:ext cx="0" cy="4394285"/>
          </a:xfrm>
          <a:prstGeom prst="line">
            <a:avLst/>
          </a:prstGeom>
          <a:ln w="34925" cap="flat" cmpd="sng" algn="ctr">
            <a:solidFill>
              <a:schemeClr val="accent1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</p:spPr>
            <p:txBody>
              <a:bodyPr>
                <a:normAutofit/>
              </a:bodyPr>
              <a:lstStyle/>
              <a:p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Кретање са убрзањем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вертикални, хоризонтални и коси хитац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  <a:blipFill>
                <a:blip r:embed="rId2"/>
                <a:stretch>
                  <a:fillRect l="-1906" t="-13559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D420-10D1-44EB-B01D-ECAC3A01DF2F}"/>
                  </a:ext>
                </a:extLst>
              </p:cNvPr>
              <p:cNvSpPr txBox="1"/>
              <p:nvPr/>
            </p:nvSpPr>
            <p:spPr>
              <a:xfrm>
                <a:off x="8385064" y="3960986"/>
                <a:ext cx="1896535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sr-Latn-R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R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sSup>
                            <m:sSupPr>
                              <m:ctrlPr>
                                <a:rPr lang="sr-Latn-R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sr-Latn-R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sr-Latn-R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r-Latn-R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D420-10D1-44EB-B01D-ECAC3A01D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064" y="3960986"/>
                <a:ext cx="1896535" cy="653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02BE62-3C80-4E40-A1FE-C38B1028623D}"/>
                  </a:ext>
                </a:extLst>
              </p:cNvPr>
              <p:cNvSpPr/>
              <p:nvPr/>
            </p:nvSpPr>
            <p:spPr>
              <a:xfrm>
                <a:off x="8599029" y="3523002"/>
                <a:ext cx="1468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RS" b="1" i="1">
                          <a:latin typeface="Cambria Math" panose="02040503050406030204" pitchFamily="18" charset="0"/>
                        </a:rPr>
                        <m:t>𝒈𝒕</m:t>
                      </m:r>
                    </m:oMath>
                  </m:oMathPara>
                </a14:m>
                <a:endParaRPr lang="sr-Latn-R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02BE62-3C80-4E40-A1FE-C38B10286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029" y="3523002"/>
                <a:ext cx="1468607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C7BCA-9A63-4F26-8398-E647F8F1B029}"/>
                  </a:ext>
                </a:extLst>
              </p:cNvPr>
              <p:cNvSpPr txBox="1"/>
              <p:nvPr/>
            </p:nvSpPr>
            <p:spPr>
              <a:xfrm>
                <a:off x="237072" y="2107230"/>
                <a:ext cx="9830564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600" b="1" i="0" dirty="0">
                    <a:solidFill>
                      <a:srgbClr val="FFC000"/>
                    </a:solidFill>
                    <a:effectLst/>
                  </a:rPr>
                  <a:t>Хитац навише</a:t>
                </a:r>
                <a:r>
                  <a:rPr lang="ru-RU" sz="1600" b="0" i="0" dirty="0">
                    <a:solidFill>
                      <a:srgbClr val="FFC000"/>
                    </a:solidFill>
                    <a:effectLst/>
                  </a:rPr>
                  <a:t> </a:t>
                </a:r>
                <a:r>
                  <a:rPr lang="ru-RU" sz="1600" b="0" i="0" dirty="0">
                    <a:effectLst/>
                  </a:rPr>
                  <a:t>је кретање тела баченог неком почетном брзином ветикално навише са неке висине или са земље.</a:t>
                </a:r>
              </a:p>
              <a:p>
                <a:r>
                  <a:rPr lang="ru-RU" sz="1600" b="0" i="0" dirty="0">
                    <a:effectLst/>
                  </a:rPr>
                  <a:t>Убрзање Земљине теже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1600" b="0" i="0" dirty="0">
                    <a:effectLst/>
                  </a:rPr>
                  <a:t> има супротан смер од смера почетне брзине па је кретање успорено.</a:t>
                </a:r>
                <a:r>
                  <a:rPr lang="en-US" sz="1600" b="0" i="0" dirty="0">
                    <a:effectLst/>
                  </a:rPr>
                  <a:t> </a:t>
                </a:r>
                <a:r>
                  <a:rPr lang="sr-Cyrl-CS" sz="1600" dirty="0"/>
                  <a:t>Брзина тела временом опада, а тело ће се кретати навише док његова брзина не постане једнака нули</a:t>
                </a:r>
                <a:r>
                  <a:rPr lang="en-US" sz="1600" dirty="0"/>
                  <a:t>.</a:t>
                </a:r>
              </a:p>
              <a:p>
                <a:pPr algn="l"/>
                <a:endParaRPr lang="ru-RU" b="0" i="0" dirty="0">
                  <a:effectLst/>
                  <a:latin typeface="Helvetica Neue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C7BCA-9A63-4F26-8398-E647F8F1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2" y="2107230"/>
                <a:ext cx="9830564" cy="1600438"/>
              </a:xfrm>
              <a:prstGeom prst="rect">
                <a:avLst/>
              </a:prstGeom>
              <a:blipFill>
                <a:blip r:embed="rId5"/>
                <a:stretch>
                  <a:fillRect l="-372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 descr="hitac navise">
            <a:extLst>
              <a:ext uri="{FF2B5EF4-FFF2-40B4-BE49-F238E27FC236}">
                <a16:creationId xmlns:a16="http://schemas.microsoft.com/office/drawing/2014/main" id="{A84FD8AE-5075-4E8A-8C79-D4681155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36" y="2151402"/>
            <a:ext cx="15525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F89CB-2C82-4BAA-9DA7-33EE4ECB07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11"/>
          <a:stretch/>
        </p:blipFill>
        <p:spPr>
          <a:xfrm>
            <a:off x="7464136" y="4963254"/>
            <a:ext cx="4562475" cy="1378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A1025-FCCE-482F-9084-7B0CDAC22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77" y="3800878"/>
            <a:ext cx="6377189" cy="274107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03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</p:spPr>
            <p:txBody>
              <a:bodyPr>
                <a:normAutofit/>
              </a:bodyPr>
              <a:lstStyle/>
              <a:p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Кретање са убрзањем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вертикални, хоризонтални и коси хитац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  <a:blipFill>
                <a:blip r:embed="rId2"/>
                <a:stretch>
                  <a:fillRect l="-1906" t="-13559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5BB57-541D-49EA-9984-80ED959845A5}"/>
              </a:ext>
            </a:extLst>
          </p:cNvPr>
          <p:cNvSpPr txBox="1"/>
          <p:nvPr/>
        </p:nvSpPr>
        <p:spPr>
          <a:xfrm>
            <a:off x="227836" y="2533388"/>
            <a:ext cx="4076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</a:rPr>
              <a:t>Коси хитац </a:t>
            </a:r>
            <a:r>
              <a:rPr lang="ru-RU" sz="1600" dirty="0"/>
              <a:t>– кретање тела у пољу Земљине теже са почетном брзином која заклапа одређени угао са хоризонталном равни. </a:t>
            </a:r>
            <a:endParaRPr lang="en-US" sz="1600" dirty="0"/>
          </a:p>
          <a:p>
            <a:endParaRPr lang="ru-RU" sz="1600" dirty="0"/>
          </a:p>
          <a:p>
            <a:r>
              <a:rPr lang="ru-RU" sz="1600" dirty="0"/>
              <a:t>Код косог хица у току кретања мења се правац и интензитет вектора тренутне брзине. </a:t>
            </a:r>
            <a:endParaRPr lang="en-US" sz="1600" dirty="0"/>
          </a:p>
          <a:p>
            <a:endParaRPr lang="ru-RU" sz="1600" dirty="0"/>
          </a:p>
          <a:p>
            <a:r>
              <a:rPr lang="ru-RU" sz="1600" dirty="0"/>
              <a:t>Коси хитац може се поделити на два независна кретања: вертикално и хоризонтално.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1BC77-2305-47A2-AEF7-A280A2D9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27" y="2241007"/>
            <a:ext cx="7655537" cy="418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sr-Cyrl-RS" sz="4400" dirty="0">
                <a:solidFill>
                  <a:srgbClr val="FFFFFF"/>
                </a:solidFill>
              </a:rPr>
              <a:t>Садржај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90C7-F4A4-4EDF-B9C5-6684E331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ru-RU" i="1" dirty="0">
                <a:solidFill>
                  <a:srgbClr val="FFFFFF"/>
                </a:solidFill>
              </a:rPr>
              <a:t>Механичко кретање</a:t>
            </a:r>
          </a:p>
          <a:p>
            <a:r>
              <a:rPr lang="ru-RU" i="1" dirty="0">
                <a:solidFill>
                  <a:srgbClr val="FFFFFF"/>
                </a:solidFill>
              </a:rPr>
              <a:t>Средња и тренутна брзина. Закон слагања брзина</a:t>
            </a:r>
          </a:p>
          <a:p>
            <a:r>
              <a:rPr lang="ru-RU" i="1" dirty="0">
                <a:solidFill>
                  <a:srgbClr val="FFFFFF"/>
                </a:solidFill>
              </a:rPr>
              <a:t>Убрзање</a:t>
            </a:r>
          </a:p>
          <a:p>
            <a:r>
              <a:rPr lang="ru-RU" i="1" dirty="0">
                <a:solidFill>
                  <a:srgbClr val="FFFFFF"/>
                </a:solidFill>
              </a:rPr>
              <a:t>Равномерно и равномерно променљиво праволинијско кретање</a:t>
            </a:r>
          </a:p>
          <a:p>
            <a:r>
              <a:rPr lang="ru-RU" i="1" dirty="0">
                <a:solidFill>
                  <a:srgbClr val="FFFFFF"/>
                </a:solidFill>
              </a:rPr>
              <a:t>Кретање са убрзањем g – вертикални, хоризонтални и коси хитац</a:t>
            </a:r>
          </a:p>
          <a:p>
            <a:r>
              <a:rPr lang="ru-RU" i="1" dirty="0">
                <a:solidFill>
                  <a:srgbClr val="FFFFFF"/>
                </a:solidFill>
              </a:rPr>
              <a:t>Равномерно </a:t>
            </a:r>
            <a:r>
              <a:rPr lang="sr-Cyrl-RS" i="1" dirty="0">
                <a:solidFill>
                  <a:srgbClr val="FFFFFF"/>
                </a:solidFill>
              </a:rPr>
              <a:t>и равномерно променљиво </a:t>
            </a:r>
            <a:r>
              <a:rPr lang="ru-RU" i="1" dirty="0">
                <a:solidFill>
                  <a:srgbClr val="FFFFFF"/>
                </a:solidFill>
              </a:rPr>
              <a:t>кружно кретање </a:t>
            </a:r>
          </a:p>
          <a:p>
            <a:r>
              <a:rPr lang="ru-RU" i="1" dirty="0">
                <a:solidFill>
                  <a:srgbClr val="FFFFFF"/>
                </a:solidFill>
              </a:rPr>
              <a:t>Ротационо кретање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</p:spPr>
            <p:txBody>
              <a:bodyPr>
                <a:normAutofit/>
              </a:bodyPr>
              <a:lstStyle/>
              <a:p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Кретање са убрзањем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вертикални, хоризонтални и коси хитац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  <a:blipFill>
                <a:blip r:embed="rId2"/>
                <a:stretch>
                  <a:fillRect l="-1906" t="-13559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46F67-6EC4-4217-820B-ACB7A52BA640}"/>
                  </a:ext>
                </a:extLst>
              </p:cNvPr>
              <p:cNvSpPr txBox="1"/>
              <p:nvPr/>
            </p:nvSpPr>
            <p:spPr>
              <a:xfrm>
                <a:off x="173328" y="2007907"/>
                <a:ext cx="10364451" cy="455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000" b="1" dirty="0">
                    <a:solidFill>
                      <a:srgbClr val="FFC000"/>
                    </a:solidFill>
                  </a:rPr>
                  <a:t>Формуле за коси хитац</a:t>
                </a:r>
                <a:endParaRPr lang="en-US" sz="2000" b="1" dirty="0">
                  <a:solidFill>
                    <a:srgbClr val="FFC000"/>
                  </a:solidFill>
                </a:endParaRPr>
              </a:p>
              <a:p>
                <a:endParaRPr lang="sr-Latn-RS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r-Latn-R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0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sr-Latn-RS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𝒈𝒕</m:t>
                    </m:r>
                  </m:oMath>
                </a14:m>
                <a:endParaRPr lang="sr-Latn-RS" sz="2000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sr-Latn-RS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RS" sz="20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sr-Latn-R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sr-Latn-RS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sr-Latn-R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sr-Latn-R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endParaRPr lang="sr-Latn-RS" sz="2000" b="1" dirty="0"/>
              </a:p>
              <a:p>
                <a:r>
                  <a:rPr lang="sr-Cyrl-RS" dirty="0"/>
                  <a:t>Максимална висина 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𝒎𝒂</m:t>
                          </m:r>
                          <m:r>
                            <a:rPr lang="sr-Latn-R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sr-Latn-R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sr-Latn-R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sr-Latn-RS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sr-Latn-R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sr-Latn-RS" sz="2000" b="1" dirty="0"/>
              </a:p>
              <a:p>
                <a:endParaRPr lang="sr-Latn-RS" sz="2000" b="1" dirty="0"/>
              </a:p>
              <a:p>
                <a:r>
                  <a:rPr lang="ru-RU" sz="1600" dirty="0"/>
                  <a:t>Домет – растојање које ће тело прећи у хоризонталном </a:t>
                </a:r>
                <a:endParaRPr lang="en-US" sz="1600" dirty="0"/>
              </a:p>
              <a:p>
                <a:r>
                  <a:rPr lang="en-US" sz="1600" dirty="0"/>
                  <a:t>                                                                           </a:t>
                </a:r>
                <a:r>
                  <a:rPr lang="ru-RU" sz="1600" dirty="0"/>
                  <a:t>правцу</a:t>
                </a:r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sr-Latn-R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sr-Latn-R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sr-Latn-RS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sr-Latn-R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sr-Latn-R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sr-Latn-R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46F67-6EC4-4217-820B-ACB7A52BA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8" y="2007907"/>
                <a:ext cx="10364451" cy="4553811"/>
              </a:xfrm>
              <a:prstGeom prst="rect">
                <a:avLst/>
              </a:prstGeom>
              <a:blipFill>
                <a:blip r:embed="rId3"/>
                <a:stretch>
                  <a:fillRect l="-588" t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Projectile motion in Horizontal direction - Physics and Universe">
            <a:extLst>
              <a:ext uri="{FF2B5EF4-FFF2-40B4-BE49-F238E27FC236}">
                <a16:creationId xmlns:a16="http://schemas.microsoft.com/office/drawing/2014/main" id="{DC4F54B7-A6EE-4A7B-9204-BFC3320E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2554"/>
            <a:ext cx="59340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0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</p:spPr>
            <p:txBody>
              <a:bodyPr>
                <a:normAutofit/>
              </a:bodyPr>
              <a:lstStyle/>
              <a:p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Кретање са убрзањем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sr-Cyrl-R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вертикални, хоризонтални и коси хитац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B2CED-19F3-4AA3-B310-8EAE485E7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72" y="829557"/>
                <a:ext cx="10236964" cy="1080938"/>
              </a:xfrm>
              <a:blipFill>
                <a:blip r:embed="rId2"/>
                <a:stretch>
                  <a:fillRect l="-1906" t="-13559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28DF1C-8800-4144-A9D0-66940251C8B8}"/>
                  </a:ext>
                </a:extLst>
              </p:cNvPr>
              <p:cNvSpPr txBox="1"/>
              <p:nvPr/>
            </p:nvSpPr>
            <p:spPr>
              <a:xfrm>
                <a:off x="178117" y="2034309"/>
                <a:ext cx="11939992" cy="51945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defTabSz="914400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sr-Cyrl-RS" sz="1500" dirty="0">
                    <a:solidFill>
                      <a:srgbClr val="FFC000"/>
                    </a:solidFill>
                  </a:rPr>
                  <a:t>Х</a:t>
                </a:r>
                <a:r>
                  <a:rPr lang="ru-RU" sz="1500" dirty="0">
                    <a:solidFill>
                      <a:srgbClr val="FFC000"/>
                    </a:solidFill>
                  </a:rPr>
                  <a:t>оризонтални хитац</a:t>
                </a:r>
                <a:r>
                  <a:rPr lang="ru-RU" sz="1500" dirty="0"/>
                  <a:t> – кретање тела које је избачено у хоризонталном правцу брзином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5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50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ru-RU" sz="15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500" cap="all" dirty="0"/>
                  <a:t>.</a:t>
                </a:r>
              </a:p>
              <a:p>
                <a:pPr defTabSz="914400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ru-RU" sz="1500" dirty="0"/>
                  <a:t>Хоризонтални хитац може се разложити на два независна кретања: у хоризонталном правцу (равномерно праволинијско кретање) и кретање у вертикалном правцу (равномерно убрзано праволинијско кретање под дејством силе земљине теже - слободан пад).</a:t>
                </a:r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28DF1C-8800-4144-A9D0-66940251C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17" y="2034309"/>
                <a:ext cx="11939992" cy="5194569"/>
              </a:xfrm>
              <a:prstGeom prst="rect">
                <a:avLst/>
              </a:prstGeom>
              <a:blipFill>
                <a:blip r:embed="rId3"/>
                <a:stretch>
                  <a:fillRect l="-204" t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7FEFFB6-B5BC-48A7-B773-B2D5E366F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389" y="3020292"/>
            <a:ext cx="6505949" cy="3595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9C29DF-6731-4AB1-94F7-D1AC9266AFF7}"/>
                  </a:ext>
                </a:extLst>
              </p:cNvPr>
              <p:cNvSpPr/>
              <p:nvPr/>
            </p:nvSpPr>
            <p:spPr>
              <a:xfrm>
                <a:off x="178117" y="2955636"/>
                <a:ext cx="9560261" cy="430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r-Cyrl-RS" sz="1600" b="1" dirty="0">
                  <a:solidFill>
                    <a:srgbClr val="FFC000"/>
                  </a:solidFill>
                </a:endParaRPr>
              </a:p>
              <a:p>
                <a:r>
                  <a:rPr lang="sr-Cyrl-RS" sz="1600" b="1" dirty="0">
                    <a:solidFill>
                      <a:srgbClr val="FFC000"/>
                    </a:solidFill>
                  </a:rPr>
                  <a:t>Формуле за хоризонтални хитац</a:t>
                </a:r>
              </a:p>
              <a:p>
                <a:endParaRPr lang="sr-Cyrl-RS" sz="1600" b="1" dirty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sz="1600" b="1" dirty="0">
                    <a:ea typeface="Cambria Math" panose="02040503050406030204" pitchFamily="18" charset="0"/>
                  </a:rPr>
                  <a:t>компоненте брзине  </a:t>
                </a:r>
                <a14:m>
                  <m:oMath xmlns:m="http://schemas.openxmlformats.org/officeDocument/2006/math">
                    <m:r>
                      <a:rPr lang="sr-Cyrl-RS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r-Latn-R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r-Latn-R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RS" sz="16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sr-Latn-R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𝒈𝒕</m:t>
                    </m:r>
                  </m:oMath>
                </a14:m>
                <a:endParaRPr lang="sr-Latn-RS" sz="1600" b="1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sz="1600" b="1" dirty="0"/>
                  <a:t>једначине кретања </a:t>
                </a:r>
                <a14:m>
                  <m:oMath xmlns:m="http://schemas.openxmlformats.org/officeDocument/2006/math">
                    <m:r>
                      <a:rPr lang="sr-Cyrl-R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sr-Latn-R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sr-Latn-RS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sr-Cyrl-RS" sz="1600" b="1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R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sr-Latn-R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sr-Latn-R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Latn-R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sz="1600" b="1" dirty="0"/>
                  <a:t>једначина путање  </a:t>
                </a:r>
                <a14:m>
                  <m:oMath xmlns:m="http://schemas.openxmlformats.org/officeDocument/2006/math">
                    <m:r>
                      <a:rPr lang="sr-Latn-R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sr-Latn-R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sr-Latn-R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Latn-R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6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sr-Latn-RS" sz="16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sr-Latn-R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в</a:t>
                </a:r>
                <a:r>
                  <a:rPr lang="ru-RU" sz="1600" dirty="0">
                    <a:solidFill>
                      <a:schemeClr val="tx1"/>
                    </a:solidFill>
                  </a:rPr>
                  <a:t>реме кретања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R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R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sr-Latn-R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sz="1600" dirty="0"/>
                  <a:t>домет  </a:t>
                </a:r>
                <a14:m>
                  <m:oMath xmlns:m="http://schemas.openxmlformats.org/officeDocument/2006/math">
                    <m:r>
                      <a:rPr lang="sr-Latn-RS" sz="1600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RS" sz="16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RS" sz="16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sr-Latn-R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R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sr-Latn-RS" sz="1600" dirty="0"/>
              </a:p>
              <a:p>
                <a:pPr algn="ctr"/>
                <a:endParaRPr lang="sr-Latn-RS" b="1" dirty="0"/>
              </a:p>
              <a:p>
                <a:pPr algn="ctr"/>
                <a:endParaRPr lang="sr-Latn-RS" b="1" dirty="0"/>
              </a:p>
              <a:p>
                <a:pPr algn="ctr"/>
                <a:endParaRPr lang="sr-Latn-RS" b="1" dirty="0"/>
              </a:p>
              <a:p>
                <a:pPr algn="ctr"/>
                <a:endParaRPr lang="sr-Latn-RS" b="1" dirty="0"/>
              </a:p>
              <a:p>
                <a:pPr algn="ctr"/>
                <a:endParaRPr lang="sr-Latn-R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9C29DF-6731-4AB1-94F7-D1AC9266A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17" y="2955636"/>
                <a:ext cx="9560261" cy="4300857"/>
              </a:xfrm>
              <a:prstGeom prst="rect">
                <a:avLst/>
              </a:prstGeom>
              <a:blipFill>
                <a:blip r:embed="rId5"/>
                <a:stretch>
                  <a:fillRect l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203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 кружно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FA2E53-5409-4228-8A6D-AE0752A2E06F}"/>
                  </a:ext>
                </a:extLst>
              </p:cNvPr>
              <p:cNvSpPr txBox="1"/>
              <p:nvPr/>
            </p:nvSpPr>
            <p:spPr>
              <a:xfrm>
                <a:off x="189488" y="2372619"/>
                <a:ext cx="757829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dirty="0"/>
                  <a:t>Најједноставнији облик криволинијског кретања материјалне тачке је </a:t>
                </a:r>
                <a:r>
                  <a:rPr lang="sr-Cyrl-RS" dirty="0">
                    <a:solidFill>
                      <a:srgbClr val="FFC000"/>
                    </a:solidFill>
                  </a:rPr>
                  <a:t>кружно кретање</a:t>
                </a:r>
                <a:r>
                  <a:rPr lang="sr-Cyrl-RS" dirty="0"/>
                  <a:t>. У свакој тачки путање правац тренутне брзине се поклапа са тангентом на путању. Вектор брзине и радијус вектор су међусобно нормални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Cyrl-R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Cyrl-R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sr-Cyrl-R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sr-Cyrl-R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Cyrl-R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FA2E53-5409-4228-8A6D-AE0752A2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8" y="2372619"/>
                <a:ext cx="7578293" cy="1200329"/>
              </a:xfrm>
              <a:prstGeom prst="rect">
                <a:avLst/>
              </a:prstGeom>
              <a:blipFill>
                <a:blip r:embed="rId2"/>
                <a:stretch>
                  <a:fillRect l="-644" t="-3046" r="-241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FE3DCF-B79E-4A99-91BF-763CFD02376C}"/>
              </a:ext>
            </a:extLst>
          </p:cNvPr>
          <p:cNvSpPr txBox="1"/>
          <p:nvPr/>
        </p:nvSpPr>
        <p:spPr>
          <a:xfrm>
            <a:off x="189487" y="3637623"/>
            <a:ext cx="8058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Helvetica Neue"/>
              </a:rPr>
              <a:t>Ако се материјална тачка креће по кружници брзином сталног интензитета, такво кретање се назива </a:t>
            </a:r>
            <a:r>
              <a:rPr lang="ru-RU" b="0" i="0" dirty="0">
                <a:solidFill>
                  <a:srgbClr val="FFC000"/>
                </a:solidFill>
                <a:effectLst/>
                <a:latin typeface="Helvetica Neue"/>
              </a:rPr>
              <a:t>равномерно кружно кретање</a:t>
            </a:r>
            <a:r>
              <a:rPr lang="ru-RU" b="0" i="0" dirty="0">
                <a:effectLst/>
                <a:latin typeface="Helvetica Neue"/>
              </a:rPr>
              <a:t>.</a:t>
            </a:r>
            <a:endParaRPr lang="en-US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9DAC262-EA01-42FC-98C0-7F0F122E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70" y="2350176"/>
            <a:ext cx="3782149" cy="3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36ECC1-5FCB-4F0F-8874-70448A6C3BF6}"/>
              </a:ext>
            </a:extLst>
          </p:cNvPr>
          <p:cNvSpPr txBox="1"/>
          <p:nvPr/>
        </p:nvSpPr>
        <p:spPr>
          <a:xfrm>
            <a:off x="189344" y="4458882"/>
            <a:ext cx="7356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кружно кретање, период је време за које материјална тачка једном обиђе кружницу.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D9742F-FE27-4A0A-8B0A-804DFFA7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82" y="5359545"/>
            <a:ext cx="1000125" cy="695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17F38B-9770-48E8-B0D4-4256FAC8B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084" y="5379685"/>
            <a:ext cx="704850" cy="6762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81B24B-5EC3-46FD-8C13-C32DA4B0BC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86" t="6548" r="12451" b="14549"/>
          <a:stretch/>
        </p:blipFill>
        <p:spPr>
          <a:xfrm>
            <a:off x="2711211" y="5408539"/>
            <a:ext cx="81984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 променљиво кружно кретање материјалне тачке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73D956-9F86-4973-8967-ACF3F820C13B}"/>
              </a:ext>
            </a:extLst>
          </p:cNvPr>
          <p:cNvSpPr txBox="1"/>
          <p:nvPr/>
        </p:nvSpPr>
        <p:spPr>
          <a:xfrm>
            <a:off x="220806" y="2126416"/>
            <a:ext cx="7887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</a:rPr>
              <a:t>Ако се материјална тачка креће по кружници брзином чији се интензитет равномерно мења, такво кретање се назива </a:t>
            </a:r>
            <a:r>
              <a:rPr lang="ru-RU" sz="1600" b="0" i="0" dirty="0">
                <a:solidFill>
                  <a:srgbClr val="FFC000"/>
                </a:solidFill>
                <a:effectLst/>
              </a:rPr>
              <a:t>равномерно променљиво кружно кретање</a:t>
            </a:r>
            <a:r>
              <a:rPr lang="ru-RU" sz="1600" b="0" i="0" dirty="0">
                <a:effectLst/>
              </a:rPr>
              <a:t>.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74FAE-C781-47BC-B3DA-22FFBE0A5B46}"/>
              </a:ext>
            </a:extLst>
          </p:cNvPr>
          <p:cNvSpPr txBox="1"/>
          <p:nvPr/>
        </p:nvSpPr>
        <p:spPr>
          <a:xfrm>
            <a:off x="224849" y="3056380"/>
            <a:ext cx="7883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effectLst/>
              </a:rPr>
              <a:t>Пошто се при равномерно променљивом кружном кретању мења и бројна вредност (интензитет) брзине, постоји и </a:t>
            </a:r>
            <a:r>
              <a:rPr lang="ru-RU" sz="1600" b="0" i="0" dirty="0">
                <a:solidFill>
                  <a:srgbClr val="FFC000"/>
                </a:solidFill>
                <a:effectLst/>
              </a:rPr>
              <a:t>нормално</a:t>
            </a:r>
            <a:r>
              <a:rPr lang="ru-RU" sz="1600" b="0" i="0" dirty="0">
                <a:effectLst/>
              </a:rPr>
              <a:t> (центрипетално) и </a:t>
            </a:r>
            <a:r>
              <a:rPr lang="ru-RU" sz="1600" b="0" i="0" dirty="0">
                <a:solidFill>
                  <a:srgbClr val="FFC000"/>
                </a:solidFill>
                <a:effectLst/>
              </a:rPr>
              <a:t>тангенцијално убрзање</a:t>
            </a:r>
            <a:r>
              <a:rPr lang="ru-RU" sz="1600" b="0" i="0" dirty="0">
                <a:effectLst/>
              </a:rPr>
              <a:t>. </a:t>
            </a:r>
            <a:r>
              <a:rPr lang="ru-RU" sz="1600" dirty="0"/>
              <a:t>С</a:t>
            </a:r>
            <a:r>
              <a:rPr lang="ru-RU" sz="1600" b="0" i="0" dirty="0">
                <a:effectLst/>
              </a:rPr>
              <a:t>мер брзине и смер тангенцијалног убрзања се поклапају.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86B6706D-9E09-419D-B915-821D0DDF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85" y="2617356"/>
            <a:ext cx="3912466" cy="3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36886E-7367-44F1-A4B3-A0A620B86E2C}"/>
                  </a:ext>
                </a:extLst>
              </p:cNvPr>
              <p:cNvSpPr txBox="1"/>
              <p:nvPr/>
            </p:nvSpPr>
            <p:spPr>
              <a:xfrm>
                <a:off x="237072" y="4233142"/>
                <a:ext cx="8248072" cy="180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1600" dirty="0"/>
                  <a:t>Интензитет тангенцијалног убрзања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sr-Latn-RS" sz="1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sr-Latn-R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r-Latn-R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sr-Latn-R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r-Latn-R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sr-Latn-R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sr-Latn-R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sr-Latn-R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sr-Cyrl-RS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1600" dirty="0"/>
                  <a:t>Интензитет нормалног убрзања </a:t>
                </a:r>
                <a:r>
                  <a:rPr lang="sr-Latn-R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sr-Latn-RS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r-Latn-R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sr-Cyrl-RS" sz="1800" b="1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1600" dirty="0">
                    <a:ea typeface="Cambria Math" panose="02040503050406030204" pitchFamily="18" charset="0"/>
                  </a:rPr>
                  <a:t>Укупно убрзање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sr-Latn-RS" sz="1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sr-Latn-R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sr-Latn-RS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r-Latn-RS" sz="1800" b="1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sr-Latn-R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sr-Latn-RS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sr-Cyrl-RS" sz="18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1600" dirty="0"/>
                  <a:t>Интензитет убрзања   </a:t>
                </a:r>
                <a14:m>
                  <m:oMath xmlns:m="http://schemas.openxmlformats.org/officeDocument/2006/math">
                    <m:r>
                      <a:rPr lang="sr-Latn-RS" sz="1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RS" sz="1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R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Latn-R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r-Latn-R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sr-Latn-RS" sz="1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sr-Latn-RS" sz="1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sr-Latn-R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sSup>
                          <m:sSupPr>
                            <m:ctrlPr>
                              <a:rPr lang="sr-Latn-R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Latn-R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r-Latn-R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sr-Latn-RS" sz="1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sup>
                            <m:r>
                              <a:rPr lang="sr-Latn-R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36886E-7367-44F1-A4B3-A0A620B86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2" y="4233142"/>
                <a:ext cx="8248072" cy="1806135"/>
              </a:xfrm>
              <a:prstGeom prst="rect">
                <a:avLst/>
              </a:prstGeom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2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Ротационо кретање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7E345-6E74-44B7-840F-905B2C73E36A}"/>
              </a:ext>
            </a:extLst>
          </p:cNvPr>
          <p:cNvSpPr txBox="1"/>
          <p:nvPr/>
        </p:nvSpPr>
        <p:spPr>
          <a:xfrm>
            <a:off x="173328" y="2075920"/>
            <a:ext cx="11935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</a:rPr>
              <a:t>Круто тело </a:t>
            </a:r>
            <a:r>
              <a:rPr lang="ru-RU" sz="1600" dirty="0"/>
              <a:t>– тело које не мења облик и запремину под дејством других тела (силе), а растојање између било које две тачке тог тела остаје константно током кретања.</a:t>
            </a:r>
          </a:p>
          <a:p>
            <a:endParaRPr lang="ru-RU" sz="1600" dirty="0"/>
          </a:p>
          <a:p>
            <a:r>
              <a:rPr lang="ru-RU" sz="1600" dirty="0"/>
              <a:t>По начину кретања појединих тачака крутог тела кретање се може поделити на:</a:t>
            </a:r>
          </a:p>
          <a:p>
            <a:endParaRPr lang="ru-RU" sz="1600" dirty="0"/>
          </a:p>
          <a:p>
            <a:r>
              <a:rPr lang="en-US" sz="1600" dirty="0">
                <a:solidFill>
                  <a:srgbClr val="FFC000"/>
                </a:solidFill>
              </a:rPr>
              <a:t>-</a:t>
            </a:r>
            <a:r>
              <a:rPr lang="sr-Cyrl-RS" sz="1600" dirty="0">
                <a:solidFill>
                  <a:srgbClr val="FFC000"/>
                </a:solidFill>
              </a:rPr>
              <a:t>т</a:t>
            </a:r>
            <a:r>
              <a:rPr lang="ru-RU" sz="1600" dirty="0">
                <a:solidFill>
                  <a:srgbClr val="FFC000"/>
                </a:solidFill>
              </a:rPr>
              <a:t>ранслаторно кретање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/>
              <a:t>-</a:t>
            </a:r>
            <a:r>
              <a:rPr lang="ru-RU" sz="1600" dirty="0"/>
              <a:t> све тачке крутог тела крећу се на исти начин, а свака права </a:t>
            </a:r>
            <a:endParaRPr lang="en-US" sz="1600" dirty="0"/>
          </a:p>
          <a:p>
            <a:r>
              <a:rPr lang="ru-RU" sz="1600" dirty="0"/>
              <a:t>која спаја две произвољне тачке крутог тела при кретању остаје паралелна самој себи, </a:t>
            </a:r>
            <a:endParaRPr lang="en-US" sz="1600" dirty="0"/>
          </a:p>
          <a:p>
            <a:r>
              <a:rPr lang="ru-RU" sz="1600" dirty="0"/>
              <a:t>сви делићи крећу се на исти начин и описују исте путање, путање тачака су паралелне, </a:t>
            </a:r>
            <a:endParaRPr lang="en-US" sz="1600" dirty="0"/>
          </a:p>
          <a:p>
            <a:r>
              <a:rPr lang="ru-RU" sz="1600" dirty="0"/>
              <a:t>за исто време прелазе исте путеве – брзине су им исте</a:t>
            </a:r>
            <a:r>
              <a:rPr lang="en-US" sz="1600" dirty="0"/>
              <a:t> </a:t>
            </a:r>
            <a:r>
              <a:rPr lang="ru-RU" sz="1600" dirty="0"/>
              <a:t>у случају променљивог кретања </a:t>
            </a:r>
            <a:endParaRPr lang="en-US" sz="1600" dirty="0"/>
          </a:p>
          <a:p>
            <a:r>
              <a:rPr lang="ru-RU" sz="1600" dirty="0"/>
              <a:t>иста су и убрзања свих делића тела</a:t>
            </a:r>
          </a:p>
          <a:p>
            <a:endParaRPr lang="ru-RU" sz="1600" dirty="0">
              <a:solidFill>
                <a:srgbClr val="FFC000"/>
              </a:solidFill>
            </a:endParaRPr>
          </a:p>
          <a:p>
            <a:r>
              <a:rPr lang="ru-RU" sz="1600" dirty="0">
                <a:solidFill>
                  <a:srgbClr val="FFC000"/>
                </a:solidFill>
              </a:rPr>
              <a:t>-ротационо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sr-Cyrl-RS" sz="1600" dirty="0">
                <a:solidFill>
                  <a:srgbClr val="FFC000"/>
                </a:solidFill>
              </a:rPr>
              <a:t>кретање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en-US" sz="1600" dirty="0"/>
              <a:t>- </a:t>
            </a:r>
            <a:r>
              <a:rPr lang="ru-RU" sz="1600" dirty="0"/>
              <a:t>све тачке крутог тела описују кружнице чији центри припадају </a:t>
            </a:r>
          </a:p>
          <a:p>
            <a:r>
              <a:rPr lang="ru-RU" sz="1600" dirty="0"/>
              <a:t>једној правој која је нормална на равни у којима леже те кружнице.</a:t>
            </a:r>
          </a:p>
          <a:p>
            <a:r>
              <a:rPr lang="ru-RU" sz="1600" dirty="0"/>
              <a:t>Оса ротације – права којој припадају центри свих кружница, при чему она може </a:t>
            </a:r>
          </a:p>
          <a:p>
            <a:r>
              <a:rPr lang="ru-RU" sz="1600" dirty="0"/>
              <a:t>пролазити кроз тело, а може се налазити и ван њега.</a:t>
            </a:r>
            <a:r>
              <a:rPr lang="en-US" sz="1600" dirty="0"/>
              <a:t>  </a:t>
            </a:r>
          </a:p>
          <a:p>
            <a:endParaRPr lang="en-US" sz="1600" dirty="0"/>
          </a:p>
          <a:p>
            <a:r>
              <a:rPr lang="ru-RU" sz="1600" dirty="0"/>
              <a:t>Угаоне кинематичке величине су: </a:t>
            </a:r>
            <a:r>
              <a:rPr lang="ru-RU" sz="1600" dirty="0">
                <a:solidFill>
                  <a:srgbClr val="FF0000"/>
                </a:solidFill>
              </a:rPr>
              <a:t>описани угао, угаони померај, угаона брзина, угаоно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убрзање</a:t>
            </a:r>
            <a:endParaRPr lang="sr-Latn-RS" sz="1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C3607-9E13-42D3-8E48-0EED6220B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020"/>
          <a:stretch/>
        </p:blipFill>
        <p:spPr>
          <a:xfrm>
            <a:off x="8860971" y="3429000"/>
            <a:ext cx="3226130" cy="807097"/>
          </a:xfrm>
          <a:prstGeom prst="rect">
            <a:avLst/>
          </a:prstGeom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B5BF2EB4-0B8C-47F6-8245-D0A0E8C0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65" y="4517640"/>
            <a:ext cx="2099541" cy="21430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4630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Ротационо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7B404B-CCFE-4631-AAEB-34B22EFA439C}"/>
                  </a:ext>
                </a:extLst>
              </p:cNvPr>
              <p:cNvSpPr/>
              <p:nvPr/>
            </p:nvSpPr>
            <p:spPr>
              <a:xfrm>
                <a:off x="153988" y="2072374"/>
                <a:ext cx="8258560" cy="258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FFC000"/>
                    </a:solidFill>
                  </a:rPr>
                  <a:t>Угаони померај</a:t>
                </a:r>
                <a:r>
                  <a:rPr lang="ru-RU" sz="1600" dirty="0"/>
                  <a:t> тела које ротира (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ru-RU" sz="1600" dirty="0"/>
                  <a:t>) – угао који заклапају радијус вектори почетног и крајњег положаја било које његове тачке ван осе ротације. </a:t>
                </a:r>
              </a:p>
              <a:p>
                <a:r>
                  <a:rPr lang="ru-RU" sz="1600" dirty="0"/>
                  <a:t>Угаони померај исти је за све тачке ротирајућег крутог тела.</a:t>
                </a:r>
              </a:p>
              <a:p>
                <a:endParaRPr lang="ru-RU" sz="1600" dirty="0"/>
              </a:p>
              <a:p>
                <a:r>
                  <a:rPr lang="ru-RU" sz="1600" dirty="0"/>
                  <a:t>Угаони померај је векторска величина чији се правац поклапа са осом </a:t>
                </a:r>
              </a:p>
              <a:p>
                <a:r>
                  <a:rPr lang="ru-RU" sz="1600" dirty="0"/>
                  <a:t>ротације, а смер се одређује правилом десне руке. </a:t>
                </a:r>
              </a:p>
              <a:p>
                <a:r>
                  <a:rPr lang="ru-RU" sz="1600" dirty="0"/>
                  <a:t>											   </a:t>
                </a:r>
              </a:p>
              <a:p>
                <a:r>
                  <a:rPr lang="ru-RU" sz="1600" dirty="0"/>
                  <a:t>										          </a:t>
                </a:r>
                <a:r>
                  <a:rPr lang="ru-RU" sz="1600" b="1" u="sng" dirty="0">
                    <a:solidFill>
                      <a:srgbClr val="FFC000"/>
                    </a:solidFill>
                  </a:rPr>
                  <a:t>Правило десне руке</a:t>
                </a:r>
                <a:r>
                  <a:rPr lang="ru-RU" sz="1600" b="1" dirty="0">
                    <a:solidFill>
                      <a:srgbClr val="FFC000"/>
                    </a:solidFill>
                  </a:rPr>
                  <a:t>:</a:t>
                </a:r>
              </a:p>
              <a:p>
                <a:r>
                  <a:rPr lang="ru-RU" sz="1600" dirty="0"/>
                  <a:t>     Ако прсти савијени око осе ротације крутог тела показују смер ротације,</a:t>
                </a:r>
              </a:p>
              <a:p>
                <a:r>
                  <a:rPr lang="ru-RU" sz="1600" dirty="0"/>
                  <a:t>                                  онда испружен палац показује смер угаоног помераја.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7B404B-CCFE-4631-AAEB-34B22EFA4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" y="2072374"/>
                <a:ext cx="8258560" cy="2588209"/>
              </a:xfrm>
              <a:prstGeom prst="rect">
                <a:avLst/>
              </a:prstGeom>
              <a:blipFill>
                <a:blip r:embed="rId2"/>
                <a:stretch>
                  <a:fillRect l="-369" t="-1882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BC949B3-4E8D-4C21-A8BD-01F5EBE35A6C}"/>
              </a:ext>
            </a:extLst>
          </p:cNvPr>
          <p:cNvSpPr txBox="1"/>
          <p:nvPr/>
        </p:nvSpPr>
        <p:spPr>
          <a:xfrm>
            <a:off x="153988" y="4906804"/>
            <a:ext cx="6736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</a:rPr>
              <a:t>Јединица за угаони померај и описани угао је </a:t>
            </a:r>
            <a:r>
              <a:rPr lang="ru-RU" sz="1600" b="1" i="0" dirty="0">
                <a:solidFill>
                  <a:srgbClr val="FFC000"/>
                </a:solidFill>
                <a:effectLst/>
              </a:rPr>
              <a:t>радијан</a:t>
            </a:r>
            <a:r>
              <a:rPr lang="ru-RU" sz="1600" b="0" i="0" dirty="0">
                <a:solidFill>
                  <a:srgbClr val="FFC000"/>
                </a:solidFill>
                <a:effectLst/>
              </a:rPr>
              <a:t> (</a:t>
            </a:r>
            <a:r>
              <a:rPr lang="ru-RU" sz="1600" b="1" i="0" dirty="0">
                <a:solidFill>
                  <a:srgbClr val="FFC000"/>
                </a:solidFill>
                <a:effectLst/>
              </a:rPr>
              <a:t>rad</a:t>
            </a:r>
            <a:r>
              <a:rPr lang="ru-RU" sz="1600" b="0" i="0" dirty="0">
                <a:solidFill>
                  <a:srgbClr val="FFC000"/>
                </a:solidFill>
                <a:effectLst/>
              </a:rPr>
              <a:t>).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6" name="Picture 2" descr="rotaciono 3">
            <a:extLst>
              <a:ext uri="{FF2B5EF4-FFF2-40B4-BE49-F238E27FC236}">
                <a16:creationId xmlns:a16="http://schemas.microsoft.com/office/drawing/2014/main" id="{585FA718-1212-4287-89C5-C6E83699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503" y="2192367"/>
            <a:ext cx="2932509" cy="25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26508-B31A-41EC-AED4-56DF266CCB3E}"/>
              </a:ext>
            </a:extLst>
          </p:cNvPr>
          <p:cNvSpPr txBox="1"/>
          <p:nvPr/>
        </p:nvSpPr>
        <p:spPr>
          <a:xfrm>
            <a:off x="153988" y="5737801"/>
            <a:ext cx="7216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</a:rPr>
              <a:t>Ако је дужина лука једнака дужини полупречника кружнице тада је угаони померај 1 радијан.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758F8-6516-4269-A5DA-5417F464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087" y="4906804"/>
            <a:ext cx="4451927" cy="18025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E0C9ED2-8160-4A45-AF0B-A8FF3CD4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59" y="3401292"/>
            <a:ext cx="1370865" cy="134344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78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Ротационо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9286FF-27B2-4201-81F7-ADE4D58B8009}"/>
                  </a:ext>
                </a:extLst>
              </p:cNvPr>
              <p:cNvSpPr txBox="1"/>
              <p:nvPr/>
            </p:nvSpPr>
            <p:spPr>
              <a:xfrm>
                <a:off x="73891" y="2031551"/>
                <a:ext cx="5800436" cy="482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FFC000"/>
                    </a:solidFill>
                  </a:rPr>
                  <a:t>Средња угаона брзина </a:t>
                </a:r>
                <a:r>
                  <a:rPr lang="ru-RU" sz="1600" dirty="0"/>
                  <a:t>– једнака је количнику описаног угла и временског интервала у ком је тај угао описан. </a:t>
                </a:r>
              </a:p>
              <a:p>
                <a:endParaRPr lang="ru-RU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𝒔𝒓</m:t>
                          </m:r>
                        </m:sub>
                      </m:sSub>
                      <m:r>
                        <a:rPr lang="sr-Latn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Cyrl-RS" sz="1800" b="1" dirty="0"/>
              </a:p>
              <a:p>
                <a:pPr algn="ctr"/>
                <a:endParaRPr lang="sr-Latn-RS" sz="1800" b="1" dirty="0"/>
              </a:p>
              <a:p>
                <a:r>
                  <a:rPr lang="ru-RU" sz="1600" dirty="0">
                    <a:solidFill>
                      <a:srgbClr val="FFC000"/>
                    </a:solidFill>
                  </a:rPr>
                  <a:t>Тренутна угаона брзина </a:t>
                </a:r>
                <a:r>
                  <a:rPr lang="ru-RU" sz="1600" dirty="0"/>
                  <a:t>– количник угаоног помераја и бесконацно малог временског интервала у коме је тај угаони померај направљен.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sr-Latn-RS" sz="1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RS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r-Latn-R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r-Latn-RS" sz="1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sr-Latn-R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sr-Latn-R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sr-Latn-R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sr-Latn-R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r-Cyrl-RS" sz="1800" b="1" dirty="0"/>
              </a:p>
              <a:p>
                <a:endParaRPr lang="sr-Cyrl-RS" sz="1800" b="1" dirty="0"/>
              </a:p>
              <a:p>
                <a:r>
                  <a:rPr lang="ru-RU" sz="1600" dirty="0"/>
                  <a:t>Интензитет тренутне угаоне брзине једнак је средњој угаоној брзини у бесконачно малом временском интервалу, а правац и смер вектора тренутне угаоне брзине поклапају се са правцем и смером угаоног помераја.</a:t>
                </a:r>
              </a:p>
              <a:p>
                <a:r>
                  <a:rPr lang="ru-RU" sz="1600" dirty="0"/>
                  <a:t>Јединица за угаону брзину је радијан у секунди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60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sr-Latn-RS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sr-Cyrl-RS" sz="1600" dirty="0"/>
                  <a:t> .</a:t>
                </a:r>
                <a:endParaRPr lang="sr-Latn-R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9286FF-27B2-4201-81F7-ADE4D58B8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" y="2031551"/>
                <a:ext cx="5800436" cy="4826449"/>
              </a:xfrm>
              <a:prstGeom prst="rect">
                <a:avLst/>
              </a:prstGeom>
              <a:blipFill>
                <a:blip r:embed="rId2"/>
                <a:stretch>
                  <a:fillRect l="-525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1F5FF7-4D9A-4D25-998F-43CD72DD5400}"/>
                  </a:ext>
                </a:extLst>
              </p:cNvPr>
              <p:cNvSpPr txBox="1"/>
              <p:nvPr/>
            </p:nvSpPr>
            <p:spPr>
              <a:xfrm>
                <a:off x="5948217" y="2031102"/>
                <a:ext cx="6096000" cy="3952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FFC000"/>
                    </a:solidFill>
                  </a:rPr>
                  <a:t>Средње угаоно убрзање </a:t>
                </a:r>
                <a:r>
                  <a:rPr lang="ru-RU" sz="1600" dirty="0"/>
                  <a:t>– једнако је количнику промене угаоне брзине и временског интервала у ком је та промена настала.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acc>
                        </m:e>
                        <m:sub>
                          <m:r>
                            <a:rPr lang="sr-Latn-RS" sz="1800" b="1" i="1" smtClean="0">
                              <a:latin typeface="Cambria Math" panose="02040503050406030204" pitchFamily="18" charset="0"/>
                            </a:rPr>
                            <m:t>𝒔𝒓</m:t>
                          </m:r>
                        </m:sub>
                      </m:sSub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r-Latn-R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r-Latn-R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R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R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Cyrl-RS" sz="1800" dirty="0"/>
              </a:p>
              <a:p>
                <a:endParaRPr lang="sr-Latn-RS" sz="1800" dirty="0"/>
              </a:p>
              <a:p>
                <a:r>
                  <a:rPr lang="ru-RU" sz="1600" dirty="0">
                    <a:solidFill>
                      <a:srgbClr val="FFC000"/>
                    </a:solidFill>
                  </a:rPr>
                  <a:t>Тренутно угаоно убрзање </a:t>
                </a:r>
                <a:r>
                  <a:rPr lang="ru-RU" sz="1600" dirty="0"/>
                  <a:t>– једнако је средњем угаоном убрзању у бесконачно малом временском интервалу</a:t>
                </a:r>
                <a:r>
                  <a:rPr lang="sr-Latn-RS" sz="1600" dirty="0"/>
                  <a:t>.</a:t>
                </a:r>
                <a:endParaRPr lang="sr-Cyrl-RS" sz="1600" dirty="0"/>
              </a:p>
              <a:p>
                <a:endParaRPr lang="sr-Latn-R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sr-Latn-R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R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r-Latn-R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sr-Latn-RS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sr-Latn-R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sr-Latn-R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r-Cyrl-RS" sz="1800" dirty="0"/>
              </a:p>
              <a:p>
                <a:pPr algn="ctr"/>
                <a:endParaRPr lang="sr-Latn-RS" sz="1800" dirty="0"/>
              </a:p>
              <a:p>
                <a:r>
                  <a:rPr lang="ru-RU" sz="1600" dirty="0"/>
                  <a:t>Јединица за угаоно убрзање је</a:t>
                </a:r>
                <a:r>
                  <a:rPr lang="en-US" sz="1600" dirty="0"/>
                  <a:t> </a:t>
                </a:r>
                <a:r>
                  <a:rPr lang="ru-RU" sz="1600" dirty="0"/>
                  <a:t>радијан у секунди на квадрат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800" b="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pl-PL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sr-Latn-R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sz="18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1F5FF7-4D9A-4D25-998F-43CD72DD5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17" y="2031102"/>
                <a:ext cx="6096000" cy="3952749"/>
              </a:xfrm>
              <a:prstGeom prst="rect">
                <a:avLst/>
              </a:prstGeom>
              <a:blipFill>
                <a:blip r:embed="rId3"/>
                <a:stretch>
                  <a:fillRect l="-600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0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Ротационо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7D0B26-A850-4F59-9490-EBB0AE005220}"/>
                  </a:ext>
                </a:extLst>
              </p:cNvPr>
              <p:cNvSpPr txBox="1"/>
              <p:nvPr/>
            </p:nvSpPr>
            <p:spPr>
              <a:xfrm>
                <a:off x="129309" y="2314783"/>
                <a:ext cx="5846618" cy="4062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1800" b="1" dirty="0"/>
                  <a:t> </a:t>
                </a:r>
                <a:r>
                  <a:rPr lang="ru-RU" sz="1600" dirty="0"/>
                  <a:t>Веза између линијске и угаоне брзине:</a:t>
                </a:r>
              </a:p>
              <a:p>
                <a:endParaRPr lang="sr-Cyrl-RS" sz="1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sr-Cyrl-RS" sz="1800" b="1" dirty="0">
                  <a:ea typeface="Cambria Math" panose="02040503050406030204" pitchFamily="18" charset="0"/>
                </a:endParaRPr>
              </a:p>
              <a:p>
                <a:pPr algn="ctr"/>
                <a:endParaRPr lang="sr-Latn-RS" sz="1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ru-RU" sz="16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Линијска брзина било које тачке ротирајућег крутог тела једнака је производу угаоне брзине и растојања те тачке од осе ротације.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sr-Latn-RS" sz="1800" dirty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Latn-RS" sz="1800" b="1" dirty="0"/>
                  <a:t> </a:t>
                </a:r>
                <a:r>
                  <a:rPr lang="ru-RU" sz="1600" dirty="0"/>
                  <a:t>Веза између пређеног пута и описаног угла:</a:t>
                </a:r>
              </a:p>
              <a:p>
                <a:endParaRPr lang="sr-Cyrl-RS" sz="1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sr-Cyrl-RS" sz="1800" i="1" dirty="0">
                  <a:ea typeface="Cambria Math" panose="02040503050406030204" pitchFamily="18" charset="0"/>
                </a:endParaRPr>
              </a:p>
              <a:p>
                <a:pPr algn="ctr"/>
                <a:endParaRPr lang="sr-Latn-RS" sz="1800" i="1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ru-RU" sz="16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Пут који пређе произвољна тачка ротирајућег крутог тела једнак је производу описаног угла и растојања те тачке од осе ротације. </a:t>
                </a:r>
                <a:endParaRPr lang="sr-Latn-RS" sz="16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7D0B26-A850-4F59-9490-EBB0AE005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9" y="2314783"/>
                <a:ext cx="5846618" cy="4062651"/>
              </a:xfrm>
              <a:prstGeom prst="rect">
                <a:avLst/>
              </a:prstGeom>
              <a:blipFill>
                <a:blip r:embed="rId2"/>
                <a:stretch>
                  <a:fillRect l="-626" t="-300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FC04CF-FE85-4869-A1CE-120F3CE32F4E}"/>
                  </a:ext>
                </a:extLst>
              </p:cNvPr>
              <p:cNvSpPr txBox="1"/>
              <p:nvPr/>
            </p:nvSpPr>
            <p:spPr>
              <a:xfrm>
                <a:off x="5966691" y="2126967"/>
                <a:ext cx="6096000" cy="4222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sr-Latn-RS" sz="1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ru-RU" sz="1600" dirty="0"/>
                  <a:t>Веза између тангенцијалног убрзања и угаоног убрзања:</a:t>
                </a:r>
              </a:p>
              <a:p>
                <a:endParaRPr lang="sr-Cyrl-RS" sz="1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sr-Latn-RS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sr-Cyrl-RS" sz="1800" b="1" dirty="0">
                  <a:ea typeface="Cambria Math" panose="02040503050406030204" pitchFamily="18" charset="0"/>
                </a:endParaRPr>
              </a:p>
              <a:p>
                <a:endParaRPr lang="sr-Latn-RS" sz="1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sr-Cyrl-RS" sz="16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Тангенцијално убрзање произвољне тачке ротирајућег крутог тела једнако је производу угаоног убрзања и растојања те тачке од осе ротације. </a:t>
                </a:r>
              </a:p>
              <a:p>
                <a:endParaRPr lang="sr-Cyrl-RS" sz="1600" b="1" dirty="0">
                  <a:solidFill>
                    <a:srgbClr val="FFC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ru-RU" sz="1600" dirty="0"/>
                  <a:t>Веза између тангенцијалног убрзања и угаоног убрзања:</a:t>
                </a:r>
              </a:p>
              <a:p>
                <a:endParaRPr lang="ru-RU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sr-Latn-RS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>
                          <a:latin typeface="Cambria Math" panose="02040503050406030204" pitchFamily="18" charset="0"/>
                        </a:rPr>
                        <m:t>𝒓</m:t>
                      </m:r>
                      <m:sSup>
                        <m:sSupPr>
                          <m:ctrlPr>
                            <a:rPr lang="sr-Latn-R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sr-Latn-R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r-Cyrl-RS" sz="1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sr-Cyrl-RS" sz="18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ru-RU" sz="16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Нормално убрзање произвољне тачке ротирајућег крутог тела једнако је производу квадрата тренутне угаоне брзине и растојања те тачке од осе ротације.</a:t>
                </a:r>
                <a:endParaRPr lang="sr-Latn-RS" sz="16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FC04CF-FE85-4869-A1CE-120F3CE3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691" y="2126967"/>
                <a:ext cx="6096000" cy="4222759"/>
              </a:xfrm>
              <a:prstGeom prst="rect">
                <a:avLst/>
              </a:prstGeom>
              <a:blipFill>
                <a:blip r:embed="rId3"/>
                <a:stretch>
                  <a:fillRect l="-400" r="-1300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789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2" y="829557"/>
            <a:ext cx="10236964" cy="1080938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Ротационо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0F2BF9-4C1D-44CB-AE5F-DC73F5433EB0}"/>
                  </a:ext>
                </a:extLst>
              </p:cNvPr>
              <p:cNvSpPr txBox="1"/>
              <p:nvPr/>
            </p:nvSpPr>
            <p:spPr>
              <a:xfrm>
                <a:off x="157017" y="2047607"/>
                <a:ext cx="11896438" cy="3130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FFC000"/>
                    </a:solidFill>
                  </a:rPr>
                  <a:t>Равномерно ротационо кретање </a:t>
                </a:r>
                <a:r>
                  <a:rPr lang="ru-RU" sz="1600" dirty="0"/>
                  <a:t>– током ротације крутог тела тренутна угаона брзина има константну вредност, тј. то је кретање при ком тело у једнаким временским интервалима описује једнаке углове.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ru-RU" sz="1600" dirty="0"/>
              </a:p>
              <a:p>
                <a:r>
                  <a:rPr lang="ru-RU" sz="1600" dirty="0"/>
                  <a:t>Угао који тело опише у току временског интервала </a:t>
                </a:r>
                <a14:m>
                  <m:oMath xmlns:m="http://schemas.openxmlformats.org/officeDocument/2006/math">
                    <m:r>
                      <a:rPr lang="sr-Latn-R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RS" sz="200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𝒔𝒓</m:t>
                          </m:r>
                        </m:sub>
                      </m:sSub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RS" sz="2000" b="1" dirty="0"/>
              </a:p>
              <a:p>
                <a:r>
                  <a:rPr lang="ru-RU" sz="1600" dirty="0"/>
                  <a:t>Код равномерног ротационог кретања крутог тела веза између угаоне брзине и периода ротације (фреквенције) дата је изразом: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sr-Latn-R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sr-Latn-R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R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sr-Latn-RS" sz="2000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r-Latn-RS" sz="2000" dirty="0">
                    <a:ea typeface="Cambria Math" panose="02040503050406030204" pitchFamily="18" charset="0"/>
                  </a:rPr>
                  <a:t> </a:t>
                </a:r>
                <a:r>
                  <a:rPr lang="ru-RU" sz="1600" dirty="0">
                    <a:ea typeface="Cambria Math" panose="02040503050406030204" pitchFamily="18" charset="0"/>
                  </a:rPr>
                  <a:t>– период ротационог кретања (време за које тело опише пун круг),</a:t>
                </a:r>
                <a:endParaRPr lang="sr-Latn-RS" sz="16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r-Latn-RS" sz="2000" dirty="0"/>
                  <a:t> </a:t>
                </a:r>
                <a:r>
                  <a:rPr lang="ru-RU" sz="1600" dirty="0"/>
                  <a:t>– фреквенција ротационог кретања (број ротација у једној секунди).</a:t>
                </a:r>
                <a:endParaRPr lang="sr-Latn-R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0F2BF9-4C1D-44CB-AE5F-DC73F5433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7" y="2047607"/>
                <a:ext cx="11896438" cy="3130729"/>
              </a:xfrm>
              <a:prstGeom prst="rect">
                <a:avLst/>
              </a:prstGeom>
              <a:blipFill>
                <a:blip r:embed="rId2"/>
                <a:stretch>
                  <a:fillRect l="-308" t="-780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07AB1-C98D-4297-944A-7A7C2DC0405E}"/>
                  </a:ext>
                </a:extLst>
              </p:cNvPr>
              <p:cNvSpPr txBox="1"/>
              <p:nvPr/>
            </p:nvSpPr>
            <p:spPr>
              <a:xfrm>
                <a:off x="157017" y="5368358"/>
                <a:ext cx="12232019" cy="132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FFC000"/>
                    </a:solidFill>
                  </a:rPr>
                  <a:t>Променљиво ротационо кретање </a:t>
                </a:r>
                <a:r>
                  <a:rPr lang="ru-RU" sz="1600" dirty="0"/>
                  <a:t>– током ротације крутог тела вредност тренутне угаоне брзине се мења, тј. то је</a:t>
                </a:r>
              </a:p>
              <a:p>
                <a:r>
                  <a:rPr lang="ru-RU" sz="1600" dirty="0"/>
                  <a:t>ротационо кретање са константним угаоним убрзањем.</a:t>
                </a:r>
              </a:p>
              <a:p>
                <a:r>
                  <a:rPr lang="ru-RU" sz="1600" dirty="0"/>
                  <a:t>Зависности угаоне брзине од времена и описаног угла од времена дате су изразом: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sr-Latn-R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sr-Cyrl-RS" sz="2000" dirty="0"/>
                  <a:t>, </a:t>
                </a:r>
                <a14:m>
                  <m:oMath xmlns:m="http://schemas.openxmlformats.org/officeDocument/2006/math"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sr-Latn-RS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sr-Latn-R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sr-Latn-R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sr-Latn-R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sr-Latn-R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sr-Latn-R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sr-Latn-R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07AB1-C98D-4297-944A-7A7C2DC04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7" y="5368358"/>
                <a:ext cx="12232019" cy="1320170"/>
              </a:xfrm>
              <a:prstGeom prst="rect">
                <a:avLst/>
              </a:prstGeom>
              <a:blipFill>
                <a:blip r:embed="rId3"/>
                <a:stretch>
                  <a:fillRect l="-299" t="-1852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38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FB6BB-0286-4B08-85A7-BF38880A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7813CA-4F2A-4F42-95A4-FE705D21F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90DECF-3ED6-48C6-B206-5898E1CE6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912EAD-4C43-4B8E-8740-8CC8EBE41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ABE2950-9E91-4BDE-A69B-94EA3DDC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34BFDD-CF8E-4AD5-9217-517898A3A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83D08F-D51A-4E33-A15C-4E7F2FB60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C2DA65-46B7-4155-BB1D-E3908E799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0AFBEEB-9AB8-4053-A790-B73D8A67E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45801" cy="26611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Транслаторно и р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отационо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кретање</a:t>
            </a:r>
            <a:endParaRPr lang="en-US" sz="4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4E1B7E-C3F2-4BAE-955E-6296A927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F34999-97F5-4245-81F0-CCDAA0FE0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627" y="3368904"/>
            <a:ext cx="6272655" cy="28287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C4BF19-7C03-4B78-B7CA-27A5B46CD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843" y="666119"/>
            <a:ext cx="6227497" cy="249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2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8" y="1064529"/>
            <a:ext cx="9613861" cy="108093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Механичко кретање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90C7-F4A4-4EDF-B9C5-6684E331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5" y="2115942"/>
            <a:ext cx="8840804" cy="4629631"/>
          </a:xfrm>
        </p:spPr>
        <p:txBody>
          <a:bodyPr>
            <a:normAutofit/>
          </a:bodyPr>
          <a:lstStyle/>
          <a:p>
            <a:pPr algn="l"/>
            <a:r>
              <a:rPr lang="ru-RU" sz="2000" b="0" i="0" dirty="0">
                <a:effectLst/>
                <a:latin typeface="Trebuchet MS" panose="020B0603020202020204" pitchFamily="34" charset="0"/>
              </a:rPr>
              <a:t>Област физике која проучава најједноставније облике кретања назива се 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механика</a:t>
            </a:r>
            <a:r>
              <a:rPr lang="ru-RU" sz="2000" b="0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.</a:t>
            </a:r>
            <a:r>
              <a:rPr lang="ru-RU" sz="2000" b="0" i="0" dirty="0">
                <a:effectLst/>
                <a:latin typeface="Trebuchet MS" panose="020B0603020202020204" pitchFamily="34" charset="0"/>
              </a:rPr>
              <a:t> Најједноставнији облик кретања је </a:t>
            </a:r>
            <a:r>
              <a:rPr lang="ru-RU" sz="2000" b="0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механичко кретање </a:t>
            </a:r>
            <a:r>
              <a:rPr lang="ru-RU" sz="2000" b="0" i="0" dirty="0">
                <a:effectLst/>
                <a:latin typeface="Trebuchet MS" panose="020B0603020202020204" pitchFamily="34" charset="0"/>
              </a:rPr>
              <a:t>које представља промену положаја једног тела у односу на друго у неком временском периоду.</a:t>
            </a:r>
          </a:p>
          <a:p>
            <a:pPr lvl="1"/>
            <a:r>
              <a:rPr lang="ru-RU" b="1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Кинематика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 – изучава механичко кретање не узимајући у обзир узроке кретања</a:t>
            </a:r>
          </a:p>
          <a:p>
            <a:pPr lvl="1"/>
            <a:r>
              <a:rPr lang="ru-RU" b="1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Динамика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 – проучава законе кретања и узроке</a:t>
            </a:r>
          </a:p>
          <a:p>
            <a:pPr algn="l"/>
            <a:r>
              <a:rPr lang="ru-RU" sz="2000" b="0" i="0" dirty="0">
                <a:effectLst/>
                <a:latin typeface="Trebuchet MS" panose="020B0603020202020204" pitchFamily="34" charset="0"/>
              </a:rPr>
              <a:t>Тело у односу на које се посматра кретање других тела назива се упоредно или 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референтно тело</a:t>
            </a:r>
            <a:r>
              <a:rPr lang="ru-RU" sz="2000" b="0" i="0" dirty="0">
                <a:effectLst/>
                <a:latin typeface="Trebuchet MS" panose="020B0603020202020204" pitchFamily="34" charset="0"/>
              </a:rPr>
              <a:t>.</a:t>
            </a:r>
          </a:p>
          <a:p>
            <a:r>
              <a:rPr lang="ru-RU" sz="2000" b="0" i="0" dirty="0">
                <a:effectLst/>
                <a:latin typeface="Trebuchet MS" panose="020B0603020202020204" pitchFamily="34" charset="0"/>
              </a:rPr>
              <a:t>Да би се лакше проучило механичко кретање тело се најчешће замењује једном тачком – 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rebuchet MS" panose="020B0603020202020204" pitchFamily="34" charset="0"/>
              </a:rPr>
              <a:t>материјална тачка</a:t>
            </a:r>
            <a:r>
              <a:rPr lang="ru-RU" sz="2000" b="0" i="0" dirty="0">
                <a:effectLst/>
                <a:latin typeface="Trebuchet MS" panose="020B0603020202020204" pitchFamily="34" charset="0"/>
              </a:rPr>
              <a:t>. То је могуће у случајевима када тела прелазе пут много већи од својих димензија или ако се сви делићи (тачке) тела крећу на исти начин.</a:t>
            </a:r>
          </a:p>
          <a:p>
            <a:pPr algn="l"/>
            <a:endParaRPr lang="ru-RU" sz="1200" b="0" i="0" dirty="0">
              <a:effectLst/>
              <a:latin typeface="Trebuchet MS" panose="020B0603020202020204" pitchFamily="34" charset="0"/>
            </a:endParaRPr>
          </a:p>
          <a:p>
            <a:pPr algn="l"/>
            <a:endParaRPr lang="ru-RU" sz="1600" b="0" i="1" dirty="0">
              <a:effectLst/>
              <a:latin typeface="Helvetica Neue"/>
            </a:endParaRPr>
          </a:p>
          <a:p>
            <a:pPr marL="0" indent="0" algn="l">
              <a:buNone/>
            </a:pPr>
            <a:endParaRPr lang="ru-RU" sz="1600" b="0" i="0" dirty="0">
              <a:effectLst/>
              <a:latin typeface="Helvetica Neue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BDF0F26-711C-4681-A830-9A120498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65" y="2591448"/>
            <a:ext cx="2897682" cy="1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60C5480-D5F2-425A-9554-EF8EF452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38" y="4712533"/>
            <a:ext cx="3508209" cy="1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11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38112-80A6-4E42-A1F9-7EADDDF4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93" y="1067265"/>
            <a:ext cx="9613861" cy="1080938"/>
          </a:xfrm>
        </p:spPr>
        <p:txBody>
          <a:bodyPr/>
          <a:lstStyle/>
          <a:p>
            <a:r>
              <a:rPr lang="sr-Cyrl-RS" dirty="0"/>
              <a:t>Примери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62E9F-22F0-4AD3-B081-96A63869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3" y="2088276"/>
            <a:ext cx="8700077" cy="4330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DF38F7-47DA-4007-A088-A0032589DB7E}"/>
              </a:ext>
            </a:extLst>
          </p:cNvPr>
          <p:cNvSpPr/>
          <p:nvPr/>
        </p:nvSpPr>
        <p:spPr>
          <a:xfrm>
            <a:off x="6618108" y="6216073"/>
            <a:ext cx="2562837" cy="165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6AFBA-2D7C-4BCF-A4EA-70F95F0BF482}"/>
              </a:ext>
            </a:extLst>
          </p:cNvPr>
          <p:cNvSpPr/>
          <p:nvPr/>
        </p:nvSpPr>
        <p:spPr>
          <a:xfrm>
            <a:off x="7389345" y="5532117"/>
            <a:ext cx="1034473" cy="258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9F29A-097A-47DD-AF4F-B6005843F85A}"/>
              </a:ext>
            </a:extLst>
          </p:cNvPr>
          <p:cNvSpPr/>
          <p:nvPr/>
        </p:nvSpPr>
        <p:spPr>
          <a:xfrm>
            <a:off x="1514765" y="3990108"/>
            <a:ext cx="143419" cy="17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6F9CE9-AFEF-4533-98B2-6C4B310F6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" r="3813" b="11051"/>
          <a:stretch/>
        </p:blipFill>
        <p:spPr>
          <a:xfrm>
            <a:off x="267561" y="2120363"/>
            <a:ext cx="5556111" cy="141716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F38112-80A6-4E42-A1F9-7EADDDF4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7" y="1039425"/>
            <a:ext cx="9613861" cy="1080938"/>
          </a:xfrm>
        </p:spPr>
        <p:txBody>
          <a:bodyPr/>
          <a:lstStyle/>
          <a:p>
            <a:r>
              <a:rPr lang="sr-Cyrl-RS" dirty="0"/>
              <a:t>Примери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2A87ED-2244-4DCF-B56A-5F5BFF99599C}"/>
              </a:ext>
            </a:extLst>
          </p:cNvPr>
          <p:cNvSpPr/>
          <p:nvPr/>
        </p:nvSpPr>
        <p:spPr>
          <a:xfrm>
            <a:off x="458329" y="3288144"/>
            <a:ext cx="279920" cy="2427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E15C3-3F76-459A-A066-EE639F5C1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" t="8737" r="3163" b="11998"/>
          <a:stretch/>
        </p:blipFill>
        <p:spPr>
          <a:xfrm>
            <a:off x="267561" y="3684287"/>
            <a:ext cx="5960298" cy="12465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7D14E61-9922-4954-AFAF-6783E9D30DC5}"/>
              </a:ext>
            </a:extLst>
          </p:cNvPr>
          <p:cNvSpPr/>
          <p:nvPr/>
        </p:nvSpPr>
        <p:spPr>
          <a:xfrm>
            <a:off x="458330" y="4657676"/>
            <a:ext cx="279919" cy="2705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3A600-9693-49C2-BB11-761249D0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62" y="5161685"/>
            <a:ext cx="5960297" cy="1368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125C45-B690-4548-A4A5-FC6D5EFAA0C6}"/>
                  </a:ext>
                </a:extLst>
              </p:cNvPr>
              <p:cNvSpPr txBox="1"/>
              <p:nvPr/>
            </p:nvSpPr>
            <p:spPr>
              <a:xfrm>
                <a:off x="6543528" y="4021919"/>
                <a:ext cx="4599657" cy="57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125C45-B690-4548-A4A5-FC6D5EFAA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28" y="4021919"/>
                <a:ext cx="4599657" cy="571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252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38112-80A6-4E42-A1F9-7EADDDF4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" y="1095707"/>
            <a:ext cx="9613861" cy="1080938"/>
          </a:xfrm>
        </p:spPr>
        <p:txBody>
          <a:bodyPr/>
          <a:lstStyle/>
          <a:p>
            <a:r>
              <a:rPr lang="sr-Cyrl-RS" dirty="0"/>
              <a:t>Примери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CE575-7B3C-4E0B-9EF4-8F41BA4C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9" y="3784415"/>
            <a:ext cx="6315075" cy="1247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C3C84F-9EB0-421D-8C57-19755E7ECFB9}"/>
                  </a:ext>
                </a:extLst>
              </p:cNvPr>
              <p:cNvSpPr txBox="1"/>
              <p:nvPr/>
            </p:nvSpPr>
            <p:spPr>
              <a:xfrm>
                <a:off x="6748857" y="3809630"/>
                <a:ext cx="4745851" cy="1080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C3C84F-9EB0-421D-8C57-19755E7EC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57" y="3809630"/>
                <a:ext cx="4745851" cy="1080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85876C-4DF4-403A-96E9-5DE7447F9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38" y="2176645"/>
            <a:ext cx="6315075" cy="1323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165FD1-1699-4017-AC3C-88E5E3F04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38" y="5381414"/>
            <a:ext cx="6315075" cy="10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F52593-8DC2-4687-A19E-32388AA28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2" r="3466" b="28564"/>
          <a:stretch/>
        </p:blipFill>
        <p:spPr>
          <a:xfrm>
            <a:off x="87474" y="4460033"/>
            <a:ext cx="7190404" cy="2301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41BA74-B3B8-4893-97B9-9C5F9C76C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" r="2946" b="46134"/>
          <a:stretch/>
        </p:blipFill>
        <p:spPr>
          <a:xfrm>
            <a:off x="4636482" y="1679510"/>
            <a:ext cx="7484690" cy="2691787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4D728A55-FBC5-4D5A-A67F-F22210B3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2" y="1050305"/>
            <a:ext cx="9613861" cy="1080938"/>
          </a:xfrm>
        </p:spPr>
        <p:txBody>
          <a:bodyPr/>
          <a:lstStyle/>
          <a:p>
            <a:r>
              <a:rPr lang="sr-Cyrl-RS" dirty="0"/>
              <a:t>Примери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F54A5-062B-468F-B2AD-CBC139C4FC80}"/>
              </a:ext>
            </a:extLst>
          </p:cNvPr>
          <p:cNvSpPr/>
          <p:nvPr/>
        </p:nvSpPr>
        <p:spPr>
          <a:xfrm>
            <a:off x="4725248" y="2549239"/>
            <a:ext cx="5942751" cy="2112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A6656C-DF62-4B29-B7B8-A7BFE6B9866E}"/>
              </a:ext>
            </a:extLst>
          </p:cNvPr>
          <p:cNvSpPr/>
          <p:nvPr/>
        </p:nvSpPr>
        <p:spPr>
          <a:xfrm>
            <a:off x="4772846" y="2336803"/>
            <a:ext cx="175491" cy="2124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9C6EEE-6271-415F-946D-5FCCA45BB580}"/>
              </a:ext>
            </a:extLst>
          </p:cNvPr>
          <p:cNvSpPr/>
          <p:nvPr/>
        </p:nvSpPr>
        <p:spPr>
          <a:xfrm>
            <a:off x="4799617" y="3624947"/>
            <a:ext cx="175491" cy="2124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2A5DD-BB94-4E98-82A7-7A7E1AECA313}"/>
              </a:ext>
            </a:extLst>
          </p:cNvPr>
          <p:cNvSpPr/>
          <p:nvPr/>
        </p:nvSpPr>
        <p:spPr>
          <a:xfrm flipV="1">
            <a:off x="3159686" y="5375564"/>
            <a:ext cx="4081248" cy="20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38112-80A6-4E42-A1F9-7EADDDF4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" y="1095707"/>
            <a:ext cx="9613861" cy="1080938"/>
          </a:xfrm>
        </p:spPr>
        <p:txBody>
          <a:bodyPr/>
          <a:lstStyle/>
          <a:p>
            <a:r>
              <a:rPr lang="sr-Cyrl-RS" dirty="0"/>
              <a:t>Примери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7E5C45-D3AE-4F23-A6E4-DF97B1EBA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" t="6819" r="3660" b="9341"/>
          <a:stretch/>
        </p:blipFill>
        <p:spPr>
          <a:xfrm>
            <a:off x="95097" y="1983215"/>
            <a:ext cx="7848175" cy="2187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7ADD3-54C4-44F7-BBF9-270116C9F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" t="1799" b="4365"/>
          <a:stretch/>
        </p:blipFill>
        <p:spPr>
          <a:xfrm>
            <a:off x="5710336" y="4282752"/>
            <a:ext cx="6395897" cy="25006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23AC6D-6B08-475E-8907-D1254A24001D}"/>
              </a:ext>
            </a:extLst>
          </p:cNvPr>
          <p:cNvSpPr/>
          <p:nvPr/>
        </p:nvSpPr>
        <p:spPr>
          <a:xfrm>
            <a:off x="3897743" y="3260437"/>
            <a:ext cx="711201" cy="159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5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F0A76-1CD0-482F-8308-D53282DE6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914" b="5397"/>
          <a:stretch/>
        </p:blipFill>
        <p:spPr>
          <a:xfrm>
            <a:off x="262001" y="2178102"/>
            <a:ext cx="6414016" cy="406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20F0E-673C-461E-B6A2-7A7C9F89B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5" t="42970" r="6965" b="8185"/>
          <a:stretch/>
        </p:blipFill>
        <p:spPr>
          <a:xfrm>
            <a:off x="7025950" y="3111163"/>
            <a:ext cx="2147717" cy="19833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140221-CAF8-4506-AFF7-B2E08FC9463B}"/>
              </a:ext>
            </a:extLst>
          </p:cNvPr>
          <p:cNvSpPr/>
          <p:nvPr/>
        </p:nvSpPr>
        <p:spPr>
          <a:xfrm>
            <a:off x="3816220" y="4102838"/>
            <a:ext cx="1101013" cy="2452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DE1F8A7-D407-4E5B-84EB-0C139987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2" y="1050305"/>
            <a:ext cx="9613861" cy="1080938"/>
          </a:xfrm>
        </p:spPr>
        <p:txBody>
          <a:bodyPr/>
          <a:lstStyle/>
          <a:p>
            <a:r>
              <a:rPr lang="sr-Cyrl-RS" dirty="0"/>
              <a:t>Примери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11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80EB-C5D0-49AE-9AA4-28EE4915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" r="6182" b="8111"/>
          <a:stretch/>
        </p:blipFill>
        <p:spPr>
          <a:xfrm>
            <a:off x="2789853" y="1050305"/>
            <a:ext cx="7614788" cy="2523319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00567224-AE00-4CBA-9BC3-338900C4FCF8}"/>
              </a:ext>
            </a:extLst>
          </p:cNvPr>
          <p:cNvSpPr txBox="1">
            <a:spLocks/>
          </p:cNvSpPr>
          <p:nvPr/>
        </p:nvSpPr>
        <p:spPr>
          <a:xfrm>
            <a:off x="178352" y="1050305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Примери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F1438-5F78-429E-A067-585B314A5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" r="2349"/>
          <a:stretch/>
        </p:blipFill>
        <p:spPr>
          <a:xfrm>
            <a:off x="4488023" y="3727937"/>
            <a:ext cx="761478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33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F981A-BCE9-4481-A5CC-25DA05DB1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t="28572" r="7407" b="25222"/>
          <a:stretch/>
        </p:blipFill>
        <p:spPr>
          <a:xfrm>
            <a:off x="202432" y="3188982"/>
            <a:ext cx="8297497" cy="3485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FFA99-F79F-4024-8F71-73E5C8705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32" y="2126800"/>
            <a:ext cx="8297498" cy="10621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3AC67C-76D5-470D-BF23-84FEA708228D}"/>
              </a:ext>
            </a:extLst>
          </p:cNvPr>
          <p:cNvSpPr/>
          <p:nvPr/>
        </p:nvSpPr>
        <p:spPr>
          <a:xfrm>
            <a:off x="7481455" y="6253018"/>
            <a:ext cx="803563" cy="2309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1F447-B487-4EB7-A450-56C6D72B2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1618"/>
            <a:ext cx="9797121" cy="1085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875ACC-D356-4015-B127-849CE80D6136}"/>
              </a:ext>
            </a:extLst>
          </p:cNvPr>
          <p:cNvSpPr/>
          <p:nvPr/>
        </p:nvSpPr>
        <p:spPr>
          <a:xfrm>
            <a:off x="2438400" y="3870036"/>
            <a:ext cx="886691" cy="1939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2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A1D0CC-378B-4939-BD05-0FBAC1A13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0" y="2086953"/>
            <a:ext cx="8497115" cy="448010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F369B97-541D-4159-8A12-F3976BBEEE62}"/>
              </a:ext>
            </a:extLst>
          </p:cNvPr>
          <p:cNvSpPr txBox="1">
            <a:spLocks/>
          </p:cNvSpPr>
          <p:nvPr/>
        </p:nvSpPr>
        <p:spPr>
          <a:xfrm>
            <a:off x="165030" y="1006015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Примери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4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57" y="1113446"/>
            <a:ext cx="9613861" cy="108093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Механичко кретање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690C7-F4A4-4EDF-B9C5-6684E3317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235" y="2340795"/>
                <a:ext cx="7356776" cy="417045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000" b="0" i="0" dirty="0">
                    <a:effectLst/>
                    <a:latin typeface="Trebuchet MS" panose="020B0603020202020204" pitchFamily="34" charset="0"/>
                  </a:rPr>
                  <a:t>За прецизније одређивање положаја тела користи се </a:t>
                </a:r>
                <a:r>
                  <a:rPr lang="ru-RU" sz="2000" b="0" i="0" dirty="0">
                    <a:solidFill>
                      <a:srgbClr val="FFC000"/>
                    </a:solidFill>
                    <a:effectLst/>
                    <a:latin typeface="Trebuchet MS" panose="020B0603020202020204" pitchFamily="34" charset="0"/>
                  </a:rPr>
                  <a:t>референтни систем</a:t>
                </a:r>
                <a:r>
                  <a:rPr lang="ru-RU" sz="2000" b="0" i="0" dirty="0">
                    <a:effectLst/>
                    <a:latin typeface="Trebuchet MS" panose="020B0603020202020204" pitchFamily="34" charset="0"/>
                  </a:rPr>
                  <a:t>. Референтни систем се састоји од референтног тела и координатног система. Начешће се користи Декартов правоугли координатни систем.</a:t>
                </a:r>
              </a:p>
              <a:p>
                <a:pPr marL="0" indent="0" algn="l">
                  <a:buNone/>
                </a:pPr>
                <a:endParaRPr lang="ru-RU" sz="2000" dirty="0">
                  <a:latin typeface="Trebuchet MS" panose="020B0603020202020204" pitchFamily="34" charset="0"/>
                </a:endParaRPr>
              </a:p>
              <a:p>
                <a:pPr algn="l"/>
                <a:r>
                  <a:rPr lang="ru-RU" sz="2000" b="0" i="0" dirty="0">
                    <a:effectLst/>
                    <a:latin typeface="Trebuchet MS" panose="020B0603020202020204" pitchFamily="34" charset="0"/>
                  </a:rPr>
                  <a:t>Положај материјалне тачке у Декартовом координатном систему одређен је са три координате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𝒛</m:t>
                    </m:r>
                    <m:r>
                      <a:rPr lang="ru-RU" sz="2000" b="1" i="1" dirty="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b="0" i="0" dirty="0">
                    <a:effectLst/>
                    <a:latin typeface="Trebuchet MS" panose="020B0603020202020204" pitchFamily="34" charset="0"/>
                  </a:rPr>
                  <a:t>. Свакој тачки у Декартовом координатном систему може да се придружи вектор чији се почетак поклапа са координатним почетком, а крај са датом тачком. Овај вектор се назива </a:t>
                </a:r>
                <a:r>
                  <a:rPr lang="ru-RU" sz="2000" b="0" i="0" dirty="0">
                    <a:solidFill>
                      <a:srgbClr val="FFC000"/>
                    </a:solidFill>
                    <a:effectLst/>
                    <a:latin typeface="Trebuchet MS" panose="020B0603020202020204" pitchFamily="34" charset="0"/>
                  </a:rPr>
                  <a:t>вектор положаја</a:t>
                </a:r>
                <a:r>
                  <a:rPr lang="ru-RU" sz="2000" b="0" i="0" dirty="0">
                    <a:effectLst/>
                    <a:latin typeface="Trebuchet MS" panose="020B0603020202020204" pitchFamily="34" charset="0"/>
                  </a:rPr>
                  <a:t>.</a:t>
                </a:r>
              </a:p>
              <a:p>
                <a:pPr algn="l"/>
                <a:endParaRPr lang="ru-RU" sz="1600" b="0" i="0" dirty="0">
                  <a:effectLst/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690C7-F4A4-4EDF-B9C5-6684E3317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235" y="2340795"/>
                <a:ext cx="7356776" cy="4170459"/>
              </a:xfrm>
              <a:blipFill>
                <a:blip r:embed="rId2"/>
                <a:stretch>
                  <a:fillRect l="-746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D1C5711A-EA2B-459B-B90D-A05B2760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22" y="2398072"/>
            <a:ext cx="4632633" cy="37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FCD8867-1BEF-4703-981E-87B3BBDB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95" y="5543932"/>
            <a:ext cx="2435060" cy="5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4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zika">
            <a:extLst>
              <a:ext uri="{FF2B5EF4-FFF2-40B4-BE49-F238E27FC236}">
                <a16:creationId xmlns:a16="http://schemas.microsoft.com/office/drawing/2014/main" id="{8EAA7766-67A8-4478-BBF4-7F281ABE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28" y="2055005"/>
            <a:ext cx="3448655" cy="30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6" y="1094973"/>
            <a:ext cx="9613861" cy="108093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Механичко кретање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90C7-F4A4-4EDF-B9C5-6684E331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7" y="2013527"/>
            <a:ext cx="8602791" cy="4844473"/>
          </a:xfrm>
        </p:spPr>
        <p:txBody>
          <a:bodyPr>
            <a:normAutofit/>
          </a:bodyPr>
          <a:lstStyle/>
          <a:p>
            <a:pPr algn="l"/>
            <a:r>
              <a:rPr lang="ru-RU" sz="1600" b="0" i="0" dirty="0">
                <a:effectLst/>
              </a:rPr>
              <a:t>При кретању материјалне тачке мења се њен положај, а величина којом се та промена описује назива се </a:t>
            </a:r>
            <a:r>
              <a:rPr lang="ru-RU" sz="1600" b="0" i="0" dirty="0">
                <a:solidFill>
                  <a:srgbClr val="FFC000"/>
                </a:solidFill>
                <a:effectLst/>
              </a:rPr>
              <a:t>вектор помераја</a:t>
            </a:r>
            <a:r>
              <a:rPr lang="ru-RU" sz="1600" b="0" i="0" dirty="0">
                <a:effectLst/>
              </a:rPr>
              <a:t>. Вектор помераја показује правац и смер померања материјалне тачке.</a:t>
            </a:r>
          </a:p>
          <a:p>
            <a:pPr algn="l"/>
            <a:r>
              <a:rPr lang="ru-RU" sz="1600" b="0" i="0" dirty="0">
                <a:solidFill>
                  <a:srgbClr val="FFC000"/>
                </a:solidFill>
                <a:effectLst/>
              </a:rPr>
              <a:t>Померај</a:t>
            </a:r>
            <a:r>
              <a:rPr lang="ru-RU" sz="1600" b="0" i="0" dirty="0">
                <a:effectLst/>
              </a:rPr>
              <a:t> је најкраће растојање између почетног и крајњег положаја и не зависи од облика путање.</a:t>
            </a:r>
          </a:p>
          <a:p>
            <a:r>
              <a:rPr lang="ru-RU" sz="1600" dirty="0">
                <a:solidFill>
                  <a:srgbClr val="FFC000"/>
                </a:solidFill>
              </a:rPr>
              <a:t>Путања</a:t>
            </a:r>
            <a:r>
              <a:rPr lang="ru-RU" sz="1600" dirty="0"/>
              <a:t> је линија коју тело или материјална тачка описује током кретања од почетног до крајњег положаја у датом систему</a:t>
            </a:r>
            <a:r>
              <a:rPr lang="en-US" sz="1600" dirty="0"/>
              <a:t> </a:t>
            </a:r>
            <a:r>
              <a:rPr lang="sr-Cyrl-RS" sz="1600" dirty="0"/>
              <a:t>референције</a:t>
            </a:r>
            <a:r>
              <a:rPr lang="ru-RU" sz="1600" dirty="0"/>
              <a:t>.</a:t>
            </a:r>
          </a:p>
          <a:p>
            <a:r>
              <a:rPr lang="ru-RU" sz="1600" dirty="0">
                <a:solidFill>
                  <a:srgbClr val="FFC000"/>
                </a:solidFill>
              </a:rPr>
              <a:t>Пут</a:t>
            </a:r>
            <a:r>
              <a:rPr lang="ru-RU" sz="1600" dirty="0"/>
              <a:t> је део путање који тело или материјална тачка пређе у одређеном временском интервалу.</a:t>
            </a:r>
            <a:endParaRPr lang="en-US" sz="1600" dirty="0"/>
          </a:p>
          <a:p>
            <a:pPr marL="0" indent="0" algn="l">
              <a:buNone/>
            </a:pPr>
            <a:endParaRPr lang="ru-RU" sz="1600" dirty="0"/>
          </a:p>
          <a:p>
            <a:pPr marL="0" indent="0" algn="l">
              <a:buNone/>
            </a:pPr>
            <a:r>
              <a:rPr lang="ru-RU" sz="1600" i="0" dirty="0">
                <a:effectLst/>
              </a:rPr>
              <a:t>Врсте кретања:</a:t>
            </a:r>
          </a:p>
          <a:p>
            <a:pPr marL="457200" lvl="1" indent="0">
              <a:buNone/>
            </a:pPr>
            <a:r>
              <a:rPr lang="ru-RU" sz="1600" i="0" dirty="0">
                <a:effectLst/>
              </a:rPr>
              <a:t>– према облику путање: </a:t>
            </a:r>
            <a:r>
              <a:rPr lang="ru-RU" sz="1600" i="0" dirty="0">
                <a:solidFill>
                  <a:srgbClr val="FFC000"/>
                </a:solidFill>
                <a:effectLst/>
              </a:rPr>
              <a:t>праволинијско</a:t>
            </a:r>
            <a:r>
              <a:rPr lang="ru-RU" sz="1600" i="0" dirty="0">
                <a:effectLst/>
              </a:rPr>
              <a:t> и </a:t>
            </a:r>
            <a:r>
              <a:rPr lang="ru-RU" sz="1600" i="0" dirty="0">
                <a:solidFill>
                  <a:srgbClr val="FFC000"/>
                </a:solidFill>
                <a:effectLst/>
              </a:rPr>
              <a:t>криволинијско</a:t>
            </a:r>
          </a:p>
          <a:p>
            <a:pPr marL="457200" lvl="1" indent="0">
              <a:buNone/>
            </a:pPr>
            <a:r>
              <a:rPr lang="ru-RU" sz="1600" i="0" dirty="0">
                <a:effectLst/>
              </a:rPr>
              <a:t>– према дужини путева које тело пређе за исто време: </a:t>
            </a:r>
            <a:r>
              <a:rPr lang="ru-RU" sz="1600" i="0" dirty="0">
                <a:solidFill>
                  <a:srgbClr val="FFC000"/>
                </a:solidFill>
                <a:effectLst/>
              </a:rPr>
              <a:t>равномерно</a:t>
            </a:r>
            <a:r>
              <a:rPr lang="ru-RU" sz="1600" i="0" dirty="0">
                <a:effectLst/>
              </a:rPr>
              <a:t> и </a:t>
            </a:r>
            <a:r>
              <a:rPr lang="ru-RU" sz="1600" i="0" dirty="0">
                <a:solidFill>
                  <a:srgbClr val="FFC000"/>
                </a:solidFill>
                <a:effectLst/>
              </a:rPr>
              <a:t>променљиво</a:t>
            </a:r>
          </a:p>
          <a:p>
            <a:pPr marL="0" indent="0" algn="l">
              <a:buNone/>
            </a:pPr>
            <a:endParaRPr lang="sr-Latn-RS" sz="1600" i="0" dirty="0">
              <a:effectLst/>
            </a:endParaRPr>
          </a:p>
          <a:p>
            <a:pPr marL="0" indent="0" algn="l">
              <a:buNone/>
            </a:pPr>
            <a:r>
              <a:rPr lang="ru-RU" sz="1600" i="0" dirty="0">
                <a:effectLst/>
              </a:rPr>
              <a:t>Код равномерног праволинијског кретања се тело или материјална тачка креће сталном брзином. Код неравномерног праволинијског кретања се тело или материјална тачка креће различитим брзинама</a:t>
            </a:r>
            <a:r>
              <a:rPr lang="sr-Latn-RS" sz="1600" i="0" dirty="0">
                <a:effectLst/>
              </a:rPr>
              <a:t>.</a:t>
            </a:r>
            <a:endParaRPr lang="en-US" sz="1600" i="0" dirty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39321C-1D6A-4894-8532-696E59A38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5" r="5900" b="-1"/>
          <a:stretch/>
        </p:blipFill>
        <p:spPr>
          <a:xfrm>
            <a:off x="8748038" y="5755064"/>
            <a:ext cx="3370074" cy="349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42DCB-0472-45AF-8C42-6B4FE6B65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84" b="20787"/>
          <a:stretch/>
        </p:blipFill>
        <p:spPr>
          <a:xfrm>
            <a:off x="9781309" y="4471175"/>
            <a:ext cx="2035912" cy="308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C609F7-EA18-4E4D-B3D3-AAAB5E402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3" t="6851" r="11199" b="14985"/>
          <a:stretch/>
        </p:blipFill>
        <p:spPr>
          <a:xfrm>
            <a:off x="10049164" y="4741309"/>
            <a:ext cx="1376217" cy="375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CB4EC-49DA-4892-8E2E-55FAAA13A83C}"/>
              </a:ext>
            </a:extLst>
          </p:cNvPr>
          <p:cNvSpPr txBox="1"/>
          <p:nvPr/>
        </p:nvSpPr>
        <p:spPr>
          <a:xfrm>
            <a:off x="8683385" y="5349249"/>
            <a:ext cx="3448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и</a:t>
            </a:r>
            <a:r>
              <a:rPr lang="ru-RU" sz="1600" b="0" i="0" dirty="0">
                <a:effectLst/>
              </a:rPr>
              <a:t>нтензитет вектора помераја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038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6DDFA932-29A5-4F31-85C6-BE05D975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81" y="2114190"/>
            <a:ext cx="824291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Средња брзина </a:t>
            </a: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количник укупног пређеног пута и укупног времена кретања.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r-Latn-RS" altLang="en-US" sz="1600" dirty="0"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altLang="en-US" sz="1600" dirty="0">
              <a:cs typeface="Calibri" panose="020F0502020204030204" pitchFamily="34" charset="0"/>
            </a:endParaRPr>
          </a:p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Овако дефинисана средња брзина је скаларна величина на основу које не може да се одреди где се тело налазило и како се кретало у одређеном тренутку.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</a:t>
            </a: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енутна брзина</a:t>
            </a:r>
            <a:r>
              <a:rPr lang="sr-Latn-RS" altLang="en-US" sz="16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као векторска величина дефинише се помоћу вектора помераја за који се материјална тачка помери у бесконачно малом интервалу времена.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оже да се прикаже као средња брзина у веома малом интервалу. Најмањи временски интервал је бесконачно мали временски интервал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i="1" u="sng" dirty="0" err="1">
                <a:solidFill>
                  <a:srgbClr val="FFC000"/>
                </a:solidFill>
              </a:rPr>
              <a:t>Правац</a:t>
            </a:r>
            <a:r>
              <a:rPr lang="en-US" sz="1600" dirty="0"/>
              <a:t> </a:t>
            </a:r>
            <a:r>
              <a:rPr lang="en-US" sz="1600" dirty="0" err="1"/>
              <a:t>вектора</a:t>
            </a:r>
            <a:r>
              <a:rPr lang="en-US" sz="1600" dirty="0"/>
              <a:t> </a:t>
            </a:r>
            <a:r>
              <a:rPr lang="en-US" sz="1600" dirty="0" err="1"/>
              <a:t>тренутне</a:t>
            </a:r>
            <a:r>
              <a:rPr lang="en-US" sz="1600" dirty="0"/>
              <a:t> </a:t>
            </a:r>
            <a:r>
              <a:rPr lang="en-US" sz="1600" dirty="0" err="1"/>
              <a:t>брзине</a:t>
            </a:r>
            <a:r>
              <a:rPr lang="en-US" sz="1600" dirty="0"/>
              <a:t> – </a:t>
            </a:r>
            <a:r>
              <a:rPr lang="en-US" sz="1600" dirty="0" err="1"/>
              <a:t>тангента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путању</a:t>
            </a:r>
            <a:r>
              <a:rPr lang="en-US" sz="1600" dirty="0"/>
              <a:t> у </a:t>
            </a:r>
            <a:r>
              <a:rPr lang="en-US" sz="1600" dirty="0" err="1"/>
              <a:t>датој</a:t>
            </a:r>
            <a:r>
              <a:rPr lang="en-US" sz="1600" dirty="0"/>
              <a:t> </a:t>
            </a:r>
            <a:r>
              <a:rPr lang="en-US" sz="1600" dirty="0" err="1"/>
              <a:t>тачки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i="1" u="sng" dirty="0" err="1">
                <a:solidFill>
                  <a:srgbClr val="FFC000"/>
                </a:solidFill>
              </a:rPr>
              <a:t>Смер</a:t>
            </a:r>
            <a:r>
              <a:rPr lang="en-US" sz="1600" dirty="0"/>
              <a:t> </a:t>
            </a:r>
            <a:r>
              <a:rPr lang="en-US" sz="1600" dirty="0" err="1"/>
              <a:t>вектора</a:t>
            </a:r>
            <a:r>
              <a:rPr lang="en-US" sz="1600" dirty="0"/>
              <a:t> </a:t>
            </a:r>
            <a:r>
              <a:rPr lang="en-US" sz="1600" dirty="0" err="1"/>
              <a:t>тренутне</a:t>
            </a:r>
            <a:r>
              <a:rPr lang="en-US" sz="1600" dirty="0"/>
              <a:t> </a:t>
            </a:r>
            <a:r>
              <a:rPr lang="en-US" sz="1600" dirty="0" err="1"/>
              <a:t>брзине</a:t>
            </a:r>
            <a:r>
              <a:rPr lang="en-US" sz="1600" dirty="0"/>
              <a:t> – </a:t>
            </a:r>
            <a:r>
              <a:rPr lang="en-US" sz="1600" dirty="0" err="1"/>
              <a:t>одређен</a:t>
            </a:r>
            <a:r>
              <a:rPr lang="en-US" sz="1600" dirty="0"/>
              <a:t> </a:t>
            </a:r>
            <a:r>
              <a:rPr lang="en-US" sz="1600" dirty="0" err="1"/>
              <a:t>смером</a:t>
            </a:r>
            <a:r>
              <a:rPr lang="en-US" sz="1600" dirty="0"/>
              <a:t> </a:t>
            </a:r>
            <a:r>
              <a:rPr lang="en-US" sz="1600" dirty="0" err="1"/>
              <a:t>кретања</a:t>
            </a:r>
            <a:r>
              <a:rPr lang="en-US" sz="1600" dirty="0"/>
              <a:t> </a:t>
            </a:r>
            <a:r>
              <a:rPr lang="en-US" sz="1600" dirty="0" err="1"/>
              <a:t>тела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i="1" u="sng" dirty="0" err="1">
                <a:solidFill>
                  <a:srgbClr val="FFC000"/>
                </a:solidFill>
              </a:rPr>
              <a:t>Интензитет</a:t>
            </a:r>
            <a:r>
              <a:rPr lang="en-US" sz="1600" dirty="0"/>
              <a:t> </a:t>
            </a:r>
            <a:r>
              <a:rPr lang="en-US" sz="1600" dirty="0" err="1"/>
              <a:t>вектора</a:t>
            </a:r>
            <a:r>
              <a:rPr lang="en-US" sz="1600" dirty="0"/>
              <a:t> </a:t>
            </a:r>
            <a:r>
              <a:rPr lang="en-US" sz="1600" dirty="0" err="1"/>
              <a:t>тренутне</a:t>
            </a:r>
            <a:r>
              <a:rPr lang="en-US" sz="1600" dirty="0"/>
              <a:t> </a:t>
            </a:r>
            <a:r>
              <a:rPr lang="en-US" sz="1600" dirty="0" err="1"/>
              <a:t>брзине</a:t>
            </a:r>
            <a:r>
              <a:rPr lang="en-US" sz="1600" dirty="0"/>
              <a:t> – </a:t>
            </a:r>
            <a:r>
              <a:rPr lang="en-US" sz="1600" dirty="0" err="1"/>
              <a:t>једнак</a:t>
            </a:r>
            <a:r>
              <a:rPr lang="en-US" sz="1600" dirty="0"/>
              <a:t> </a:t>
            </a:r>
            <a:r>
              <a:rPr lang="en-US" sz="1600" dirty="0" err="1"/>
              <a:t>средњој</a:t>
            </a:r>
            <a:r>
              <a:rPr lang="en-US" sz="1600" dirty="0"/>
              <a:t> </a:t>
            </a:r>
            <a:r>
              <a:rPr lang="en-US" sz="1600" dirty="0" err="1"/>
              <a:t>брзини</a:t>
            </a:r>
            <a:r>
              <a:rPr lang="en-US" sz="1600" dirty="0"/>
              <a:t> у </a:t>
            </a:r>
            <a:r>
              <a:rPr lang="en-US" sz="1600" dirty="0" err="1"/>
              <a:t>бесконачно</a:t>
            </a:r>
            <a:r>
              <a:rPr lang="en-US" sz="1600" dirty="0"/>
              <a:t> </a:t>
            </a:r>
            <a:r>
              <a:rPr lang="en-US" sz="1600" dirty="0" err="1"/>
              <a:t>малом</a:t>
            </a:r>
            <a:r>
              <a:rPr lang="en-US" sz="1600" dirty="0"/>
              <a:t> </a:t>
            </a:r>
            <a:r>
              <a:rPr lang="en-US" sz="1600" dirty="0" err="1"/>
              <a:t>временском</a:t>
            </a:r>
            <a:r>
              <a:rPr lang="en-US" sz="1600" dirty="0"/>
              <a:t> </a:t>
            </a:r>
            <a:r>
              <a:rPr lang="en-US" sz="1600" dirty="0" err="1"/>
              <a:t>интервалу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81" y="1112214"/>
            <a:ext cx="9613861" cy="108093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Средња и тренутна брзина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FEBF487-6216-4854-A06E-AB1B85A47E8B}"/>
                  </a:ext>
                </a:extLst>
              </p:cNvPr>
              <p:cNvSpPr txBox="1"/>
              <p:nvPr/>
            </p:nvSpPr>
            <p:spPr bwMode="auto">
              <a:xfrm>
                <a:off x="3703149" y="2446695"/>
                <a:ext cx="1182887" cy="6477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FEBF487-6216-4854-A06E-AB1B85A47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3149" y="2446695"/>
                <a:ext cx="1182887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754197BC-56EC-4BF8-A380-66187735F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69" y="2446695"/>
            <a:ext cx="3371525" cy="2226904"/>
          </a:xfrm>
          <a:prstGeom prst="rect">
            <a:avLst/>
          </a:prstGeom>
        </p:spPr>
      </p:pic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5A877B1-C87C-4805-BC0B-B9CE40499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19413"/>
              </p:ext>
            </p:extLst>
          </p:nvPr>
        </p:nvGraphicFramePr>
        <p:xfrm>
          <a:off x="8809784" y="3880300"/>
          <a:ext cx="409611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r:id="rId5" imgW="482391" imgH="393529" progId="Equation.3">
                  <p:embed/>
                </p:oleObj>
              </mc:Choice>
              <mc:Fallback>
                <p:oleObj r:id="rId5" imgW="482391" imgH="393529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543E96-0AFE-4FF7-8062-900AA33B28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784" y="3880300"/>
                        <a:ext cx="409611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BABE97B-2DC3-4053-AB76-BA05FDB92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95188"/>
              </p:ext>
            </p:extLst>
          </p:nvPr>
        </p:nvGraphicFramePr>
        <p:xfrm>
          <a:off x="9442801" y="3955669"/>
          <a:ext cx="416282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r:id="rId7" imgW="494870" imgH="177646" progId="Equation.3">
                  <p:embed/>
                </p:oleObj>
              </mc:Choice>
              <mc:Fallback>
                <p:oleObj r:id="rId7" imgW="494870" imgH="177646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8CA20BF-02B7-45E6-8E96-E0B598170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801" y="3955669"/>
                        <a:ext cx="416282" cy="182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DCD4E40-0FC4-46E5-8531-D8E364DBEA66}"/>
              </a:ext>
            </a:extLst>
          </p:cNvPr>
          <p:cNvSpPr txBox="1"/>
          <p:nvPr/>
        </p:nvSpPr>
        <p:spPr>
          <a:xfrm>
            <a:off x="8643397" y="4927142"/>
            <a:ext cx="34832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Јединица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средњу</a:t>
            </a:r>
            <a:r>
              <a:rPr lang="en-US" sz="1800" dirty="0"/>
              <a:t> и </a:t>
            </a:r>
            <a:r>
              <a:rPr lang="en-US" sz="1800" dirty="0" err="1"/>
              <a:t>тренутну</a:t>
            </a:r>
            <a:r>
              <a:rPr lang="en-US" sz="1800" dirty="0"/>
              <a:t> </a:t>
            </a:r>
            <a:r>
              <a:rPr lang="en-US" sz="1800" dirty="0" err="1"/>
              <a:t>брзину</a:t>
            </a:r>
            <a:r>
              <a:rPr lang="en-US" sz="1800" dirty="0"/>
              <a:t> у </a:t>
            </a:r>
            <a:r>
              <a:rPr lang="sr-Latn-RS" sz="1800" dirty="0"/>
              <a:t>SI</a:t>
            </a:r>
            <a:r>
              <a:rPr lang="en-US" sz="1800" dirty="0"/>
              <a:t> </a:t>
            </a:r>
            <a:r>
              <a:rPr lang="en-US" sz="1800" dirty="0" err="1"/>
              <a:t>систему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метар</a:t>
            </a:r>
            <a:r>
              <a:rPr lang="en-US" sz="1800" dirty="0"/>
              <a:t> у </a:t>
            </a:r>
            <a:r>
              <a:rPr lang="en-US" sz="1800" dirty="0" err="1"/>
              <a:t>секунди</a:t>
            </a:r>
            <a:r>
              <a:rPr lang="en-US" sz="1800" dirty="0"/>
              <a:t>,</a:t>
            </a:r>
            <a:r>
              <a:rPr lang="sr-Cyrl-RS" sz="1800" dirty="0"/>
              <a:t> </a:t>
            </a:r>
            <a:r>
              <a:rPr lang="sr-Latn-RS" sz="1800" b="1" dirty="0"/>
              <a:t>m/s</a:t>
            </a:r>
            <a:r>
              <a:rPr lang="sr-Cyrl-RS" sz="1800" b="1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165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2" y="1116996"/>
            <a:ext cx="8080103" cy="108093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Слагање брзина</a:t>
            </a:r>
            <a:endParaRPr lang="en-US" dirty="0"/>
          </a:p>
        </p:txBody>
      </p:sp>
      <p:pic>
        <p:nvPicPr>
          <p:cNvPr id="7176" name="Picture 8" descr="slaganje brzina 1">
            <a:extLst>
              <a:ext uri="{FF2B5EF4-FFF2-40B4-BE49-F238E27FC236}">
                <a16:creationId xmlns:a16="http://schemas.microsoft.com/office/drawing/2014/main" id="{12E06149-8B03-4DEB-98F1-F70F97A7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2" y="2062880"/>
            <a:ext cx="5194054" cy="16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E4E344-358C-494A-8D51-B86A227AFA2A}"/>
                  </a:ext>
                </a:extLst>
              </p:cNvPr>
              <p:cNvSpPr txBox="1"/>
              <p:nvPr/>
            </p:nvSpPr>
            <p:spPr>
              <a:xfrm>
                <a:off x="218599" y="4321314"/>
                <a:ext cx="5369401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ru-RU" sz="1600" b="0" i="0" dirty="0">
                    <a:effectLst/>
                  </a:rPr>
                  <a:t>референтни систем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sz="1600" b="0" i="0" dirty="0">
                    <a:effectLst/>
                  </a:rPr>
                  <a:t> – везан за посматрача који се налази на перону -непокретни референтни систем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ru-RU" sz="1600" b="0" i="0" dirty="0">
                    <a:effectLst/>
                  </a:rPr>
                  <a:t>референтни систем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ru-RU" sz="1600" b="0" i="0" dirty="0">
                    <a:effectLst/>
                  </a:rPr>
                  <a:t>– везан за вагон који се креће брзином 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ru-RU" sz="1600" b="0" i="0" dirty="0">
                    <a:effectLst/>
                  </a:rPr>
                  <a:t> у односу на перон (референтни систем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sz="1600" b="0" i="0" dirty="0">
                    <a:effectLst/>
                  </a:rPr>
                  <a:t>) – покретни референтни систем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ru-RU" sz="1600" b="0" i="0" dirty="0">
                    <a:effectLst/>
                  </a:rPr>
                  <a:t>по вагону се креће човек брзином 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ru-RU" sz="1600" b="0" i="0" dirty="0">
                    <a:effectLst/>
                  </a:rPr>
                  <a:t> у односу на вагон (референтни систем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1600" b="0" i="1" dirty="0" smtClean="0">
                        <a:effectLst/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ru-RU" sz="1600" b="0" i="0" dirty="0">
                    <a:effectLst/>
                  </a:rPr>
                  <a:t>)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E4E344-358C-494A-8D51-B86A227A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9" y="4321314"/>
                <a:ext cx="5369401" cy="1877437"/>
              </a:xfrm>
              <a:prstGeom prst="rect">
                <a:avLst/>
              </a:prstGeom>
              <a:blipFill>
                <a:blip r:embed="rId4"/>
                <a:stretch>
                  <a:fillRect l="-681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8" name="Picture 10" descr="slaganje brzina 2">
            <a:extLst>
              <a:ext uri="{FF2B5EF4-FFF2-40B4-BE49-F238E27FC236}">
                <a16:creationId xmlns:a16="http://schemas.microsoft.com/office/drawing/2014/main" id="{836D216A-A977-4E59-94A8-FC8E5A54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54" y="2047806"/>
            <a:ext cx="5194054" cy="16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5965DF-8A4A-46D7-A152-F534F114D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94022"/>
              </p:ext>
            </p:extLst>
          </p:nvPr>
        </p:nvGraphicFramePr>
        <p:xfrm>
          <a:off x="7343364" y="3429000"/>
          <a:ext cx="1019993" cy="21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r:id="rId6" imgW="875920" imgH="177723" progId="Equation.3">
                  <p:embed/>
                </p:oleObj>
              </mc:Choice>
              <mc:Fallback>
                <p:oleObj r:id="rId6" imgW="875920" imgH="17772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364" y="3429000"/>
                        <a:ext cx="1019993" cy="216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111B447-EECF-4E46-8B76-4AF081B0C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989567"/>
              </p:ext>
            </p:extLst>
          </p:nvPr>
        </p:nvGraphicFramePr>
        <p:xfrm>
          <a:off x="9972972" y="3172064"/>
          <a:ext cx="1387760" cy="43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r:id="rId8" imgW="609336" imgH="177723" progId="Equation.3">
                  <p:embed/>
                </p:oleObj>
              </mc:Choice>
              <mc:Fallback>
                <p:oleObj r:id="rId8" imgW="609336" imgH="17772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2972" y="3172064"/>
                        <a:ext cx="1387760" cy="43901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0">
            <a:extLst>
              <a:ext uri="{FF2B5EF4-FFF2-40B4-BE49-F238E27FC236}">
                <a16:creationId xmlns:a16="http://schemas.microsoft.com/office/drawing/2014/main" id="{1B7680B0-7DD5-4D5D-A4E7-A7B63C5B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254" y="3429000"/>
            <a:ext cx="58127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604C436D-3F7F-4975-B552-55A4BF8E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583" y="4385861"/>
            <a:ext cx="58127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kumimoji="0" lang="sr-Cyrl-R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померај човека у односу на посматрача на перону (референтни систем 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S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)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785ABB15-A52D-4BBC-8320-0585EA397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583" y="5026913"/>
            <a:ext cx="58127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r’</a:t>
            </a:r>
            <a:r>
              <a:rPr kumimoji="0" lang="sr-Cyrl-R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померај човека у односу на вагон (референтни систем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S’</a:t>
            </a:r>
            <a:r>
              <a:rPr kumimoji="0" lang="sr-Cyrl-R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)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253B6C45-CE25-45D9-B115-FD0E998AA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583" y="5647543"/>
            <a:ext cx="58127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kumimoji="0" lang="sr-Cyrl-R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sr-Cyrl-R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kumimoji="0" lang="sr-Cyrl-R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померај вагона у односу на посматрача на перону (референтни систем 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S)</a:t>
            </a: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202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53" y="1135274"/>
            <a:ext cx="8080103" cy="108093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Убрзање</a:t>
            </a:r>
            <a:endParaRPr lang="en-US"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1B7680B0-7DD5-4D5D-A4E7-A7B63C5B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254" y="3439099"/>
            <a:ext cx="58127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2CBED-210B-4020-8471-F3FC9C0CAD24}"/>
              </a:ext>
            </a:extLst>
          </p:cNvPr>
          <p:cNvSpPr txBox="1"/>
          <p:nvPr/>
        </p:nvSpPr>
        <p:spPr>
          <a:xfrm>
            <a:off x="43500" y="2097628"/>
            <a:ext cx="6917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ПРОМЕНЉИВО КРЕТАЊЕ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у току кретања брзина се мења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Тело у једнаким временским интервалима прелази различите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путеве. 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21D69-E6FC-421E-B036-0CE7F8447AB2}"/>
              </a:ext>
            </a:extLst>
          </p:cNvPr>
          <p:cNvSpPr txBox="1"/>
          <p:nvPr/>
        </p:nvSpPr>
        <p:spPr>
          <a:xfrm>
            <a:off x="345818" y="2782017"/>
            <a:ext cx="6096000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пример: променљиво кретање</a:t>
            </a: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 	воз (полазак и заустављање)</a:t>
            </a: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аутомобил (полазак, заустављање, претицање)</a:t>
            </a: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атлетичар – у финишу трке повећава брзину, кад 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прође кроз циљ успорава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201" name="Picture 9" descr="ubrzanje 1">
            <a:extLst>
              <a:ext uri="{FF2B5EF4-FFF2-40B4-BE49-F238E27FC236}">
                <a16:creationId xmlns:a16="http://schemas.microsoft.com/office/drawing/2014/main" id="{AB14DBBD-1E09-4059-93F2-06C54975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2" y="774139"/>
            <a:ext cx="5781966" cy="1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C8D7A3B-FAF0-402A-BE2F-C18B800DD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34755"/>
              </p:ext>
            </p:extLst>
          </p:nvPr>
        </p:nvGraphicFramePr>
        <p:xfrm>
          <a:off x="9333830" y="1491462"/>
          <a:ext cx="917473" cy="28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" r:id="rId4" imgW="736280" imgH="215806" progId="Equation.3">
                  <p:embed/>
                </p:oleObj>
              </mc:Choice>
              <mc:Fallback>
                <p:oleObj r:id="rId4" imgW="736280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3830" y="1491462"/>
                        <a:ext cx="917473" cy="28382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53FC5FE-B642-4FE0-9F44-1E0555B78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96429"/>
              </p:ext>
            </p:extLst>
          </p:nvPr>
        </p:nvGraphicFramePr>
        <p:xfrm>
          <a:off x="9565439" y="1176437"/>
          <a:ext cx="685864" cy="27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r:id="rId6" imgW="660113" imgH="215806" progId="Equation.3">
                  <p:embed/>
                </p:oleObj>
              </mc:Choice>
              <mc:Fallback>
                <p:oleObj r:id="rId6" imgW="660113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5439" y="1176437"/>
                        <a:ext cx="685864" cy="27079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120DE450-B966-45AE-BA04-8F15DE46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939" y="2114930"/>
            <a:ext cx="59139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Средње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убрзање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је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векторска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величина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представља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количник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промене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брзине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временског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интервалa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којем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је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промена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настала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Вектор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средњег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убрзања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има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правац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смер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као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вектор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промене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брзине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EBA682F-9F4C-43B4-9A57-9180AE1E5D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56985"/>
              </p:ext>
            </p:extLst>
          </p:nvPr>
        </p:nvGraphicFramePr>
        <p:xfrm>
          <a:off x="8100783" y="3376317"/>
          <a:ext cx="113607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r:id="rId8" imgW="571252" imgH="393529" progId="Equation.3">
                  <p:embed/>
                </p:oleObj>
              </mc:Choice>
              <mc:Fallback>
                <p:oleObj r:id="rId8" imgW="571252" imgH="393529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0791BF2-7BCD-4775-B5B1-CCA58814F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783" y="3376317"/>
                        <a:ext cx="1136073" cy="677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3">
                <a:extLst>
                  <a:ext uri="{FF2B5EF4-FFF2-40B4-BE49-F238E27FC236}">
                    <a16:creationId xmlns:a16="http://schemas.microsoft.com/office/drawing/2014/main" id="{4D51AA7C-86D9-47F1-AF3C-17375A728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563" y="4357807"/>
                <a:ext cx="559007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Тренутно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убрзање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је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средње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убрзање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у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бесконачно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малом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временском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интервалу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 </a:t>
                </a:r>
              </a:p>
            </p:txBody>
          </p:sp>
        </mc:Choice>
        <mc:Fallback>
          <p:sp>
            <p:nvSpPr>
              <p:cNvPr id="26" name="Rectangle 13">
                <a:extLst>
                  <a:ext uri="{FF2B5EF4-FFF2-40B4-BE49-F238E27FC236}">
                    <a16:creationId xmlns:a16="http://schemas.microsoft.com/office/drawing/2014/main" id="{4D51AA7C-86D9-47F1-AF3C-17375A72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8563" y="4357807"/>
                <a:ext cx="5590076" cy="584775"/>
              </a:xfrm>
              <a:prstGeom prst="rect">
                <a:avLst/>
              </a:prstGeom>
              <a:blipFill>
                <a:blip r:embed="rId10"/>
                <a:stretch>
                  <a:fillRect l="-545" t="-4167" b="-11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15">
            <a:extLst>
              <a:ext uri="{FF2B5EF4-FFF2-40B4-BE49-F238E27FC236}">
                <a16:creationId xmlns:a16="http://schemas.microsoft.com/office/drawing/2014/main" id="{6365EBCB-F411-464F-88DB-32C5A394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870" y="5800464"/>
            <a:ext cx="45248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Јединица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за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убрзање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FB3CB65C-51A1-4EB4-B3E5-0DCD631543BA}"/>
                  </a:ext>
                </a:extLst>
              </p:cNvPr>
              <p:cNvSpPr txBox="1"/>
              <p:nvPr/>
            </p:nvSpPr>
            <p:spPr bwMode="auto">
              <a:xfrm>
                <a:off x="10107842" y="5558512"/>
                <a:ext cx="1328738" cy="8001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FB3CB65C-51A1-4EB4-B3E5-0DCD63154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7842" y="5558512"/>
                <a:ext cx="1328738" cy="8001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5A8538E-F33F-44A3-AC2B-52896C45F864}"/>
              </a:ext>
            </a:extLst>
          </p:cNvPr>
          <p:cNvSpPr txBox="1"/>
          <p:nvPr/>
        </p:nvSpPr>
        <p:spPr>
          <a:xfrm>
            <a:off x="43500" y="4789468"/>
            <a:ext cx="5812745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Променљиво кретање може да буде: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 променљиво – стално убрзање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неравномерно променљиво - променљиво убрзање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3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2CED-19F3-4AA3-B310-8EAE485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27" y="1127144"/>
            <a:ext cx="8080103" cy="108093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Убрзање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FEA67E-D365-495A-9C40-2CDFA54F5801}"/>
              </a:ext>
            </a:extLst>
          </p:cNvPr>
          <p:cNvSpPr txBox="1"/>
          <p:nvPr/>
        </p:nvSpPr>
        <p:spPr>
          <a:xfrm>
            <a:off x="129309" y="1930646"/>
            <a:ext cx="1186256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 променљиво кретање</a:t>
            </a:r>
            <a:r>
              <a:rPr lang="sr-Cyrl-CS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променљиво кретање код кога се </a:t>
            </a:r>
            <a:r>
              <a:rPr lang="sr-Cyrl-C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брзина равномерно мења</a:t>
            </a:r>
            <a:r>
              <a:rPr lang="sr-Cyrl-C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(повећава или смањује).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пример: у току сваке секунде кретања брзина се повећава за исту вредност.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Times New Roman" panose="02020603050405020304" pitchFamily="18" charset="0"/>
              <a:buChar char="-"/>
              <a:tabLst>
                <a:tab pos="685800" algn="l"/>
              </a:tabLst>
            </a:pP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брзина се равномерно увећава – </a:t>
            </a: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 </a:t>
            </a:r>
            <a:r>
              <a:rPr lang="ru-RU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убрзано</a:t>
            </a: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кретање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Times New Roman" panose="02020603050405020304" pitchFamily="18" charset="0"/>
              <a:buChar char="-"/>
              <a:tabLst>
                <a:tab pos="685800" algn="l"/>
              </a:tabLst>
            </a:pP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брзина се равномерно смањује – </a:t>
            </a: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 </a:t>
            </a:r>
            <a:r>
              <a:rPr lang="ru-RU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успорено</a:t>
            </a: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кретање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sr-Cyrl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Најважнија карактеристика равномерно променљивог праволинијског кретања је да се убрзање не мења у току кретања.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8" name="Picture 8" descr="ubrzanje 2">
            <a:extLst>
              <a:ext uri="{FF2B5EF4-FFF2-40B4-BE49-F238E27FC236}">
                <a16:creationId xmlns:a16="http://schemas.microsoft.com/office/drawing/2014/main" id="{5F4866A7-7A5D-4DF2-A1BD-3FBDFD73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2" y="4502003"/>
            <a:ext cx="2893082" cy="19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ubrzanje 3">
            <a:extLst>
              <a:ext uri="{FF2B5EF4-FFF2-40B4-BE49-F238E27FC236}">
                <a16:creationId xmlns:a16="http://schemas.microsoft.com/office/drawing/2014/main" id="{16B82573-DADE-41BC-802E-BF917533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55" y="4502003"/>
            <a:ext cx="2893082" cy="19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17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41ED3B24C2D45AE843FD54F6B3F20" ma:contentTypeVersion="0" ma:contentTypeDescription="Create a new document." ma:contentTypeScope="" ma:versionID="e163daa4f83298ff127c08218b88c6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D9C08A-021C-4337-A05D-0374D933201D}"/>
</file>

<file path=customXml/itemProps2.xml><?xml version="1.0" encoding="utf-8"?>
<ds:datastoreItem xmlns:ds="http://schemas.openxmlformats.org/officeDocument/2006/customXml" ds:itemID="{339E0236-6CAF-4266-9DB1-FA40B74A411A}"/>
</file>

<file path=customXml/itemProps3.xml><?xml version="1.0" encoding="utf-8"?>
<ds:datastoreItem xmlns:ds="http://schemas.openxmlformats.org/officeDocument/2006/customXml" ds:itemID="{F8800240-5235-4579-82AF-F10CD457B45E}"/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2323</TotalTime>
  <Words>2538</Words>
  <Application>Microsoft Office PowerPoint</Application>
  <PresentationFormat>Widescreen</PresentationFormat>
  <Paragraphs>272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 Math</vt:lpstr>
      <vt:lpstr>Helvetica Neue</vt:lpstr>
      <vt:lpstr>Symbol</vt:lpstr>
      <vt:lpstr>Times New Roman</vt:lpstr>
      <vt:lpstr>Trebuchet MS</vt:lpstr>
      <vt:lpstr>Wingdings</vt:lpstr>
      <vt:lpstr>Berlin</vt:lpstr>
      <vt:lpstr>Equation.3</vt:lpstr>
      <vt:lpstr>Кинематика</vt:lpstr>
      <vt:lpstr>Садржај</vt:lpstr>
      <vt:lpstr>Механичко кретање</vt:lpstr>
      <vt:lpstr>Механичко кретање</vt:lpstr>
      <vt:lpstr>Механичко кретање</vt:lpstr>
      <vt:lpstr>Средња и тренутна брзина</vt:lpstr>
      <vt:lpstr>Слагање брзина</vt:lpstr>
      <vt:lpstr>Убрзање</vt:lpstr>
      <vt:lpstr>Убрзање</vt:lpstr>
      <vt:lpstr>Убрзање</vt:lpstr>
      <vt:lpstr>Убрзање</vt:lpstr>
      <vt:lpstr>Равномерно и равномерно променљиво праволинијско кретање</vt:lpstr>
      <vt:lpstr>Равномерно и равномерно променљиво праволинијско кретање</vt:lpstr>
      <vt:lpstr>Равномерно и равномерно променљиво праволинијско кретање</vt:lpstr>
      <vt:lpstr>Равномерно и равномерно променљиво праволинијско кретање</vt:lpstr>
      <vt:lpstr>Кретање са убрзањем g - вертикални, хоризонтални и коси хитац </vt:lpstr>
      <vt:lpstr>Кретање са убрзањем g – вертикални, хоризонтални и коси хитац </vt:lpstr>
      <vt:lpstr>Кретање са убрзањем g – вертикални, хоризонтални и коси хитац </vt:lpstr>
      <vt:lpstr>Кретање са убрзањем g – вертикални, хоризонтални и коси хитац </vt:lpstr>
      <vt:lpstr>Кретање са убрзањем g – вертикални, хоризонтални и коси хитац </vt:lpstr>
      <vt:lpstr>Кретање са убрзањем g – вертикални, хоризонтални и коси хитац </vt:lpstr>
      <vt:lpstr>Равномерно кружно кретање</vt:lpstr>
      <vt:lpstr>Равномерно променљиво кружно кретање материјалне тачке</vt:lpstr>
      <vt:lpstr>Ротационо кретање</vt:lpstr>
      <vt:lpstr>Ротационо кретање</vt:lpstr>
      <vt:lpstr>Ротационо кретање</vt:lpstr>
      <vt:lpstr>Ротационо кретање</vt:lpstr>
      <vt:lpstr>Ротационо кретање</vt:lpstr>
      <vt:lpstr>Транслаторно и ротационо кретање</vt:lpstr>
      <vt:lpstr>Примери</vt:lpstr>
      <vt:lpstr>Примери</vt:lpstr>
      <vt:lpstr>Примери</vt:lpstr>
      <vt:lpstr>Примери</vt:lpstr>
      <vt:lpstr>Примери</vt:lpstr>
      <vt:lpstr>Примери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Гравитација</dc:title>
  <dc:creator>Sanja Janićević</dc:creator>
  <cp:lastModifiedBy>Sanja Janićević</cp:lastModifiedBy>
  <cp:revision>113</cp:revision>
  <dcterms:created xsi:type="dcterms:W3CDTF">2020-04-11T18:03:18Z</dcterms:created>
  <dcterms:modified xsi:type="dcterms:W3CDTF">2022-02-20T18:06:31Z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0x0101008DC41ED3B24C2D45AE843FD54F6B3F20</vt:lpwstr>
  </property>
</Properties>
</file>